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71" r:id="rId4"/>
    <p:sldId id="269" r:id="rId5"/>
    <p:sldId id="268" r:id="rId6"/>
    <p:sldId id="267" r:id="rId7"/>
    <p:sldId id="266" r:id="rId8"/>
    <p:sldId id="265" r:id="rId9"/>
    <p:sldId id="264" r:id="rId10"/>
    <p:sldId id="263" r:id="rId11"/>
    <p:sldId id="262" r:id="rId12"/>
    <p:sldId id="261" r:id="rId13"/>
    <p:sldId id="258" r:id="rId14"/>
    <p:sldId id="25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43" d="100"/>
          <a:sy n="43" d="100"/>
        </p:scale>
        <p:origin x="109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12CB2C-7996-44D9-8052-FF7FF6EE4CFB}" type="doc">
      <dgm:prSet loTypeId="urn:microsoft.com/office/officeart/2005/8/layout/chevronAccent+Icon" loCatId="process" qsTypeId="urn:microsoft.com/office/officeart/2005/8/quickstyle/simple1" qsCatId="simple" csTypeId="urn:microsoft.com/office/officeart/2005/8/colors/accent1_2" csCatId="accent1" phldr="1"/>
      <dgm:spPr/>
    </dgm:pt>
    <dgm:pt modelId="{DD9CDD79-5224-4E88-AD7E-7D1032EB7443}">
      <dgm:prSet phldrT="[Text]"/>
      <dgm:spPr/>
      <dgm:t>
        <a:bodyPr/>
        <a:lstStyle/>
        <a:p>
          <a:r>
            <a:rPr lang="en-US" dirty="0" smtClean="0"/>
            <a:t>Treaty of Westphalia (1648) </a:t>
          </a:r>
          <a:endParaRPr lang="en-US" dirty="0"/>
        </a:p>
      </dgm:t>
    </dgm:pt>
    <dgm:pt modelId="{836030EA-1F19-4728-9408-095F6F74DDB2}" type="parTrans" cxnId="{7F93CD3B-0B20-4607-9256-43FCFAA98F82}">
      <dgm:prSet/>
      <dgm:spPr/>
      <dgm:t>
        <a:bodyPr/>
        <a:lstStyle/>
        <a:p>
          <a:endParaRPr lang="en-US"/>
        </a:p>
      </dgm:t>
    </dgm:pt>
    <dgm:pt modelId="{B308E723-62D5-496E-AD7A-D0FE8B1E1BA6}" type="sibTrans" cxnId="{7F93CD3B-0B20-4607-9256-43FCFAA98F82}">
      <dgm:prSet/>
      <dgm:spPr/>
      <dgm:t>
        <a:bodyPr/>
        <a:lstStyle/>
        <a:p>
          <a:endParaRPr lang="en-US"/>
        </a:p>
      </dgm:t>
    </dgm:pt>
    <dgm:pt modelId="{97EE0531-5129-413E-B5E4-CBB2CCB9C94D}">
      <dgm:prSet phldrT="[Text]"/>
      <dgm:spPr/>
      <dgm:t>
        <a:bodyPr/>
        <a:lstStyle/>
        <a:p>
          <a:r>
            <a:rPr lang="en-US" dirty="0" smtClean="0"/>
            <a:t>Concert of Europe (1914) </a:t>
          </a:r>
          <a:endParaRPr lang="en-US" dirty="0"/>
        </a:p>
      </dgm:t>
    </dgm:pt>
    <dgm:pt modelId="{4970E097-5B9D-4944-91ED-7E40EC9BE2CE}" type="parTrans" cxnId="{76ACECC6-1426-4DDF-AE1D-4157D94119C6}">
      <dgm:prSet/>
      <dgm:spPr/>
      <dgm:t>
        <a:bodyPr/>
        <a:lstStyle/>
        <a:p>
          <a:endParaRPr lang="en-US"/>
        </a:p>
      </dgm:t>
    </dgm:pt>
    <dgm:pt modelId="{1F86774B-056A-47C5-8CC2-C93D1C0FBC24}" type="sibTrans" cxnId="{76ACECC6-1426-4DDF-AE1D-4157D94119C6}">
      <dgm:prSet/>
      <dgm:spPr/>
      <dgm:t>
        <a:bodyPr/>
        <a:lstStyle/>
        <a:p>
          <a:endParaRPr lang="en-US"/>
        </a:p>
      </dgm:t>
    </dgm:pt>
    <dgm:pt modelId="{299F5ABC-E7A5-437D-93CC-F5DE81487742}">
      <dgm:prSet phldrT="[Text]"/>
      <dgm:spPr/>
      <dgm:t>
        <a:bodyPr/>
        <a:lstStyle/>
        <a:p>
          <a:r>
            <a:rPr lang="en-US" b="0" dirty="0" smtClean="0"/>
            <a:t>Treaty of </a:t>
          </a:r>
          <a:r>
            <a:rPr lang="en-US" b="0" i="0" dirty="0" smtClean="0"/>
            <a:t>Versailles (1919) </a:t>
          </a:r>
          <a:r>
            <a:rPr lang="en-US" b="0" dirty="0" smtClean="0"/>
            <a:t> </a:t>
          </a:r>
          <a:endParaRPr lang="en-US" b="0" dirty="0"/>
        </a:p>
      </dgm:t>
    </dgm:pt>
    <dgm:pt modelId="{4E629A66-434C-4B54-8870-64567BAC19A3}" type="parTrans" cxnId="{C1DC1D6C-3618-4B17-842D-56729D2061EE}">
      <dgm:prSet/>
      <dgm:spPr/>
      <dgm:t>
        <a:bodyPr/>
        <a:lstStyle/>
        <a:p>
          <a:endParaRPr lang="en-US"/>
        </a:p>
      </dgm:t>
    </dgm:pt>
    <dgm:pt modelId="{31D920C7-1709-4B1B-B2CD-EFA340AE95B0}" type="sibTrans" cxnId="{C1DC1D6C-3618-4B17-842D-56729D2061EE}">
      <dgm:prSet/>
      <dgm:spPr/>
      <dgm:t>
        <a:bodyPr/>
        <a:lstStyle/>
        <a:p>
          <a:endParaRPr lang="en-US"/>
        </a:p>
      </dgm:t>
    </dgm:pt>
    <dgm:pt modelId="{6F401693-107B-4791-8881-0B90D5771AE2}">
      <dgm:prSet/>
      <dgm:spPr/>
      <dgm:t>
        <a:bodyPr/>
        <a:lstStyle/>
        <a:p>
          <a:r>
            <a:rPr lang="en-US" dirty="0" smtClean="0"/>
            <a:t>UN Charter (1945) </a:t>
          </a:r>
          <a:endParaRPr lang="en-US" dirty="0"/>
        </a:p>
      </dgm:t>
    </dgm:pt>
    <dgm:pt modelId="{6157C2AE-81B6-4FF7-9D7D-2E26EF528491}" type="parTrans" cxnId="{B056CC28-251E-470A-BA89-A466AA5D813D}">
      <dgm:prSet/>
      <dgm:spPr/>
      <dgm:t>
        <a:bodyPr/>
        <a:lstStyle/>
        <a:p>
          <a:endParaRPr lang="en-US"/>
        </a:p>
      </dgm:t>
    </dgm:pt>
    <dgm:pt modelId="{4FB86932-8C01-4C17-9784-02FF4AF3EDBD}" type="sibTrans" cxnId="{B056CC28-251E-470A-BA89-A466AA5D813D}">
      <dgm:prSet/>
      <dgm:spPr/>
      <dgm:t>
        <a:bodyPr/>
        <a:lstStyle/>
        <a:p>
          <a:endParaRPr lang="en-US"/>
        </a:p>
      </dgm:t>
    </dgm:pt>
    <dgm:pt modelId="{EA388598-BEE6-41E3-8F38-05D7DFA9A57A}" type="pres">
      <dgm:prSet presAssocID="{8612CB2C-7996-44D9-8052-FF7FF6EE4CFB}" presName="Name0" presStyleCnt="0">
        <dgm:presLayoutVars>
          <dgm:dir/>
          <dgm:resizeHandles val="exact"/>
        </dgm:presLayoutVars>
      </dgm:prSet>
      <dgm:spPr/>
    </dgm:pt>
    <dgm:pt modelId="{E6ABEFF5-4DDE-4073-B762-6D4E4BB512E8}" type="pres">
      <dgm:prSet presAssocID="{DD9CDD79-5224-4E88-AD7E-7D1032EB7443}" presName="composite" presStyleCnt="0"/>
      <dgm:spPr/>
    </dgm:pt>
    <dgm:pt modelId="{CC426BB7-093E-4F98-BA74-DC52928B2D6B}" type="pres">
      <dgm:prSet presAssocID="{DD9CDD79-5224-4E88-AD7E-7D1032EB7443}" presName="bgChev" presStyleLbl="node1" presStyleIdx="0" presStyleCnt="4"/>
      <dgm:spPr/>
    </dgm:pt>
    <dgm:pt modelId="{FC5DFD39-2FA4-4F97-B5A9-BCF9A462791E}" type="pres">
      <dgm:prSet presAssocID="{DD9CDD79-5224-4E88-AD7E-7D1032EB7443}" presName="txNode" presStyleLbl="fgAcc1" presStyleIdx="0" presStyleCnt="4">
        <dgm:presLayoutVars>
          <dgm:bulletEnabled val="1"/>
        </dgm:presLayoutVars>
      </dgm:prSet>
      <dgm:spPr/>
    </dgm:pt>
    <dgm:pt modelId="{CEBE3A48-F6E8-4646-884E-01480CF9FB8C}" type="pres">
      <dgm:prSet presAssocID="{B308E723-62D5-496E-AD7A-D0FE8B1E1BA6}" presName="compositeSpace" presStyleCnt="0"/>
      <dgm:spPr/>
    </dgm:pt>
    <dgm:pt modelId="{3DE89564-DF57-4818-AFF1-429EF0ABCDE5}" type="pres">
      <dgm:prSet presAssocID="{97EE0531-5129-413E-B5E4-CBB2CCB9C94D}" presName="composite" presStyleCnt="0"/>
      <dgm:spPr/>
    </dgm:pt>
    <dgm:pt modelId="{F8FA9061-71C5-4981-A14A-740325F5B397}" type="pres">
      <dgm:prSet presAssocID="{97EE0531-5129-413E-B5E4-CBB2CCB9C94D}" presName="bgChev" presStyleLbl="node1" presStyleIdx="1" presStyleCnt="4"/>
      <dgm:spPr/>
    </dgm:pt>
    <dgm:pt modelId="{5D5332E7-2EEA-45BB-94B7-856726A43875}" type="pres">
      <dgm:prSet presAssocID="{97EE0531-5129-413E-B5E4-CBB2CCB9C94D}" presName="txNode" presStyleLbl="fgAcc1" presStyleIdx="1" presStyleCnt="4">
        <dgm:presLayoutVars>
          <dgm:bulletEnabled val="1"/>
        </dgm:presLayoutVars>
      </dgm:prSet>
      <dgm:spPr/>
    </dgm:pt>
    <dgm:pt modelId="{585C5BF2-E7B2-4A2A-98CA-045643DA911A}" type="pres">
      <dgm:prSet presAssocID="{1F86774B-056A-47C5-8CC2-C93D1C0FBC24}" presName="compositeSpace" presStyleCnt="0"/>
      <dgm:spPr/>
    </dgm:pt>
    <dgm:pt modelId="{40E397DA-3119-48D3-9AAD-2D1AAF249102}" type="pres">
      <dgm:prSet presAssocID="{299F5ABC-E7A5-437D-93CC-F5DE81487742}" presName="composite" presStyleCnt="0"/>
      <dgm:spPr/>
    </dgm:pt>
    <dgm:pt modelId="{D3FA3036-5C4D-4313-9F6B-B8035E9B76D0}" type="pres">
      <dgm:prSet presAssocID="{299F5ABC-E7A5-437D-93CC-F5DE81487742}" presName="bgChev" presStyleLbl="node1" presStyleIdx="2" presStyleCnt="4"/>
      <dgm:spPr/>
    </dgm:pt>
    <dgm:pt modelId="{67E8239F-DAE7-40BD-AA13-E35C71CC4A4F}" type="pres">
      <dgm:prSet presAssocID="{299F5ABC-E7A5-437D-93CC-F5DE81487742}" presName="txNode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9C6A2A-C7E0-4502-908A-478244B1515D}" type="pres">
      <dgm:prSet presAssocID="{31D920C7-1709-4B1B-B2CD-EFA340AE95B0}" presName="compositeSpace" presStyleCnt="0"/>
      <dgm:spPr/>
    </dgm:pt>
    <dgm:pt modelId="{DB942409-00DF-4F01-AC95-ED00BACFCFBF}" type="pres">
      <dgm:prSet presAssocID="{6F401693-107B-4791-8881-0B90D5771AE2}" presName="composite" presStyleCnt="0"/>
      <dgm:spPr/>
    </dgm:pt>
    <dgm:pt modelId="{16340B6E-7252-4D46-8936-157793FD4654}" type="pres">
      <dgm:prSet presAssocID="{6F401693-107B-4791-8881-0B90D5771AE2}" presName="bgChev" presStyleLbl="node1" presStyleIdx="3" presStyleCnt="4"/>
      <dgm:spPr/>
    </dgm:pt>
    <dgm:pt modelId="{53BE421A-D3EA-413A-99C5-3E92FBD6AA23}" type="pres">
      <dgm:prSet presAssocID="{6F401693-107B-4791-8881-0B90D5771AE2}" presName="txNode" presStyleLbl="f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DE7E2CC-1573-4757-A828-59ABE40BB7E7}" type="presOf" srcId="{6F401693-107B-4791-8881-0B90D5771AE2}" destId="{53BE421A-D3EA-413A-99C5-3E92FBD6AA23}" srcOrd="0" destOrd="0" presId="urn:microsoft.com/office/officeart/2005/8/layout/chevronAccent+Icon"/>
    <dgm:cxn modelId="{4D52C919-A968-4EE2-A546-B34876909431}" type="presOf" srcId="{8612CB2C-7996-44D9-8052-FF7FF6EE4CFB}" destId="{EA388598-BEE6-41E3-8F38-05D7DFA9A57A}" srcOrd="0" destOrd="0" presId="urn:microsoft.com/office/officeart/2005/8/layout/chevronAccent+Icon"/>
    <dgm:cxn modelId="{76ACECC6-1426-4DDF-AE1D-4157D94119C6}" srcId="{8612CB2C-7996-44D9-8052-FF7FF6EE4CFB}" destId="{97EE0531-5129-413E-B5E4-CBB2CCB9C94D}" srcOrd="1" destOrd="0" parTransId="{4970E097-5B9D-4944-91ED-7E40EC9BE2CE}" sibTransId="{1F86774B-056A-47C5-8CC2-C93D1C0FBC24}"/>
    <dgm:cxn modelId="{B056CC28-251E-470A-BA89-A466AA5D813D}" srcId="{8612CB2C-7996-44D9-8052-FF7FF6EE4CFB}" destId="{6F401693-107B-4791-8881-0B90D5771AE2}" srcOrd="3" destOrd="0" parTransId="{6157C2AE-81B6-4FF7-9D7D-2E26EF528491}" sibTransId="{4FB86932-8C01-4C17-9784-02FF4AF3EDBD}"/>
    <dgm:cxn modelId="{C1DC1D6C-3618-4B17-842D-56729D2061EE}" srcId="{8612CB2C-7996-44D9-8052-FF7FF6EE4CFB}" destId="{299F5ABC-E7A5-437D-93CC-F5DE81487742}" srcOrd="2" destOrd="0" parTransId="{4E629A66-434C-4B54-8870-64567BAC19A3}" sibTransId="{31D920C7-1709-4B1B-B2CD-EFA340AE95B0}"/>
    <dgm:cxn modelId="{602E1813-1FDD-4D4A-ABC4-F1C34034FAAF}" type="presOf" srcId="{97EE0531-5129-413E-B5E4-CBB2CCB9C94D}" destId="{5D5332E7-2EEA-45BB-94B7-856726A43875}" srcOrd="0" destOrd="0" presId="urn:microsoft.com/office/officeart/2005/8/layout/chevronAccent+Icon"/>
    <dgm:cxn modelId="{2CB86396-3842-4035-B9A7-9A46A2604D1F}" type="presOf" srcId="{299F5ABC-E7A5-437D-93CC-F5DE81487742}" destId="{67E8239F-DAE7-40BD-AA13-E35C71CC4A4F}" srcOrd="0" destOrd="0" presId="urn:microsoft.com/office/officeart/2005/8/layout/chevronAccent+Icon"/>
    <dgm:cxn modelId="{7F93CD3B-0B20-4607-9256-43FCFAA98F82}" srcId="{8612CB2C-7996-44D9-8052-FF7FF6EE4CFB}" destId="{DD9CDD79-5224-4E88-AD7E-7D1032EB7443}" srcOrd="0" destOrd="0" parTransId="{836030EA-1F19-4728-9408-095F6F74DDB2}" sibTransId="{B308E723-62D5-496E-AD7A-D0FE8B1E1BA6}"/>
    <dgm:cxn modelId="{9E7D58F7-A05E-4351-BCB7-D17544B972C2}" type="presOf" srcId="{DD9CDD79-5224-4E88-AD7E-7D1032EB7443}" destId="{FC5DFD39-2FA4-4F97-B5A9-BCF9A462791E}" srcOrd="0" destOrd="0" presId="urn:microsoft.com/office/officeart/2005/8/layout/chevronAccent+Icon"/>
    <dgm:cxn modelId="{DEB26132-A43E-4F06-A6F0-AADC3EE23840}" type="presParOf" srcId="{EA388598-BEE6-41E3-8F38-05D7DFA9A57A}" destId="{E6ABEFF5-4DDE-4073-B762-6D4E4BB512E8}" srcOrd="0" destOrd="0" presId="urn:microsoft.com/office/officeart/2005/8/layout/chevronAccent+Icon"/>
    <dgm:cxn modelId="{4DB906F1-0D81-4887-8E28-4443A882B543}" type="presParOf" srcId="{E6ABEFF5-4DDE-4073-B762-6D4E4BB512E8}" destId="{CC426BB7-093E-4F98-BA74-DC52928B2D6B}" srcOrd="0" destOrd="0" presId="urn:microsoft.com/office/officeart/2005/8/layout/chevronAccent+Icon"/>
    <dgm:cxn modelId="{47735C06-A761-45E4-939C-7DD2F5E5F367}" type="presParOf" srcId="{E6ABEFF5-4DDE-4073-B762-6D4E4BB512E8}" destId="{FC5DFD39-2FA4-4F97-B5A9-BCF9A462791E}" srcOrd="1" destOrd="0" presId="urn:microsoft.com/office/officeart/2005/8/layout/chevronAccent+Icon"/>
    <dgm:cxn modelId="{96FF95F2-8BD8-48EE-AE4B-3C82E265494D}" type="presParOf" srcId="{EA388598-BEE6-41E3-8F38-05D7DFA9A57A}" destId="{CEBE3A48-F6E8-4646-884E-01480CF9FB8C}" srcOrd="1" destOrd="0" presId="urn:microsoft.com/office/officeart/2005/8/layout/chevronAccent+Icon"/>
    <dgm:cxn modelId="{BED122C6-7A3A-4ACE-8755-1F45A5887B11}" type="presParOf" srcId="{EA388598-BEE6-41E3-8F38-05D7DFA9A57A}" destId="{3DE89564-DF57-4818-AFF1-429EF0ABCDE5}" srcOrd="2" destOrd="0" presId="urn:microsoft.com/office/officeart/2005/8/layout/chevronAccent+Icon"/>
    <dgm:cxn modelId="{DE2C0945-BF60-463A-8225-15068435A4CA}" type="presParOf" srcId="{3DE89564-DF57-4818-AFF1-429EF0ABCDE5}" destId="{F8FA9061-71C5-4981-A14A-740325F5B397}" srcOrd="0" destOrd="0" presId="urn:microsoft.com/office/officeart/2005/8/layout/chevronAccent+Icon"/>
    <dgm:cxn modelId="{F4FD2A8B-87F1-49F9-B579-4915AA656E26}" type="presParOf" srcId="{3DE89564-DF57-4818-AFF1-429EF0ABCDE5}" destId="{5D5332E7-2EEA-45BB-94B7-856726A43875}" srcOrd="1" destOrd="0" presId="urn:microsoft.com/office/officeart/2005/8/layout/chevronAccent+Icon"/>
    <dgm:cxn modelId="{3271B698-C2B1-436F-913B-8C296EF77CC8}" type="presParOf" srcId="{EA388598-BEE6-41E3-8F38-05D7DFA9A57A}" destId="{585C5BF2-E7B2-4A2A-98CA-045643DA911A}" srcOrd="3" destOrd="0" presId="urn:microsoft.com/office/officeart/2005/8/layout/chevronAccent+Icon"/>
    <dgm:cxn modelId="{414203DA-12F5-4C38-B3C9-19A76A50D959}" type="presParOf" srcId="{EA388598-BEE6-41E3-8F38-05D7DFA9A57A}" destId="{40E397DA-3119-48D3-9AAD-2D1AAF249102}" srcOrd="4" destOrd="0" presId="urn:microsoft.com/office/officeart/2005/8/layout/chevronAccent+Icon"/>
    <dgm:cxn modelId="{1623BBBE-DA29-4D35-9641-349B37FECDE0}" type="presParOf" srcId="{40E397DA-3119-48D3-9AAD-2D1AAF249102}" destId="{D3FA3036-5C4D-4313-9F6B-B8035E9B76D0}" srcOrd="0" destOrd="0" presId="urn:microsoft.com/office/officeart/2005/8/layout/chevronAccent+Icon"/>
    <dgm:cxn modelId="{49477CD8-C732-4CEB-804A-31774B127C4F}" type="presParOf" srcId="{40E397DA-3119-48D3-9AAD-2D1AAF249102}" destId="{67E8239F-DAE7-40BD-AA13-E35C71CC4A4F}" srcOrd="1" destOrd="0" presId="urn:microsoft.com/office/officeart/2005/8/layout/chevronAccent+Icon"/>
    <dgm:cxn modelId="{25A51E93-D514-4D15-894D-D791797D97D9}" type="presParOf" srcId="{EA388598-BEE6-41E3-8F38-05D7DFA9A57A}" destId="{DB9C6A2A-C7E0-4502-908A-478244B1515D}" srcOrd="5" destOrd="0" presId="urn:microsoft.com/office/officeart/2005/8/layout/chevronAccent+Icon"/>
    <dgm:cxn modelId="{7A392116-9D29-4E25-8224-FB4112A16895}" type="presParOf" srcId="{EA388598-BEE6-41E3-8F38-05D7DFA9A57A}" destId="{DB942409-00DF-4F01-AC95-ED00BACFCFBF}" srcOrd="6" destOrd="0" presId="urn:microsoft.com/office/officeart/2005/8/layout/chevronAccent+Icon"/>
    <dgm:cxn modelId="{F5C4F399-9CE0-4D86-AFC6-201296FD5BBF}" type="presParOf" srcId="{DB942409-00DF-4F01-AC95-ED00BACFCFBF}" destId="{16340B6E-7252-4D46-8936-157793FD4654}" srcOrd="0" destOrd="0" presId="urn:microsoft.com/office/officeart/2005/8/layout/chevronAccent+Icon"/>
    <dgm:cxn modelId="{7C4B9FCA-91C6-4AF2-B32C-5EBCDA5360EE}" type="presParOf" srcId="{DB942409-00DF-4F01-AC95-ED00BACFCFBF}" destId="{53BE421A-D3EA-413A-99C5-3E92FBD6AA23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0003C74-CE94-49B4-8572-9ACC79CA276A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</dgm:pt>
    <dgm:pt modelId="{2C029F1E-8E22-484C-AE22-0EAA637F4104}">
      <dgm:prSet phldrT="[Text]"/>
      <dgm:spPr/>
      <dgm:t>
        <a:bodyPr/>
        <a:lstStyle/>
        <a:p>
          <a:r>
            <a:rPr lang="en-US" dirty="0" smtClean="0"/>
            <a:t>Anarchy </a:t>
          </a:r>
          <a:endParaRPr lang="en-US" dirty="0"/>
        </a:p>
      </dgm:t>
    </dgm:pt>
    <dgm:pt modelId="{9EB581AF-7711-47E8-9D3E-43E136B3F316}" type="parTrans" cxnId="{06DBC58D-10B0-4D61-8201-C3A2FA00229D}">
      <dgm:prSet/>
      <dgm:spPr/>
      <dgm:t>
        <a:bodyPr/>
        <a:lstStyle/>
        <a:p>
          <a:endParaRPr lang="en-US"/>
        </a:p>
      </dgm:t>
    </dgm:pt>
    <dgm:pt modelId="{04355D70-23EC-4364-AE00-D32B3223F055}" type="sibTrans" cxnId="{06DBC58D-10B0-4D61-8201-C3A2FA00229D}">
      <dgm:prSet/>
      <dgm:spPr/>
      <dgm:t>
        <a:bodyPr/>
        <a:lstStyle/>
        <a:p>
          <a:endParaRPr lang="en-US"/>
        </a:p>
      </dgm:t>
    </dgm:pt>
    <dgm:pt modelId="{000B3CC1-EFF9-44CD-A69D-11BBAC782956}">
      <dgm:prSet phldrT="[Text]"/>
      <dgm:spPr/>
      <dgm:t>
        <a:bodyPr/>
        <a:lstStyle/>
        <a:p>
          <a:r>
            <a:rPr lang="en-US" dirty="0" smtClean="0"/>
            <a:t>International Society </a:t>
          </a:r>
          <a:endParaRPr lang="en-US" dirty="0"/>
        </a:p>
      </dgm:t>
    </dgm:pt>
    <dgm:pt modelId="{9B8AED3E-1370-4867-A7E8-A46A90C0B0C8}" type="parTrans" cxnId="{DC98D25C-19E7-469D-A1F6-BD12FD522FA1}">
      <dgm:prSet/>
      <dgm:spPr/>
      <dgm:t>
        <a:bodyPr/>
        <a:lstStyle/>
        <a:p>
          <a:endParaRPr lang="en-US"/>
        </a:p>
      </dgm:t>
    </dgm:pt>
    <dgm:pt modelId="{E729CBC5-8D4D-4AC6-B3C8-6AADE7BDA76A}" type="sibTrans" cxnId="{DC98D25C-19E7-469D-A1F6-BD12FD522FA1}">
      <dgm:prSet/>
      <dgm:spPr/>
      <dgm:t>
        <a:bodyPr/>
        <a:lstStyle/>
        <a:p>
          <a:endParaRPr lang="en-US"/>
        </a:p>
      </dgm:t>
    </dgm:pt>
    <dgm:pt modelId="{460633F2-9B8A-4E3E-A684-88C265B5FD38}" type="pres">
      <dgm:prSet presAssocID="{60003C74-CE94-49B4-8572-9ACC79CA276A}" presName="Name0" presStyleCnt="0">
        <dgm:presLayoutVars>
          <dgm:dir/>
          <dgm:animLvl val="lvl"/>
          <dgm:resizeHandles val="exact"/>
        </dgm:presLayoutVars>
      </dgm:prSet>
      <dgm:spPr/>
    </dgm:pt>
    <dgm:pt modelId="{74D095E7-E94C-461B-9BE8-6EC86CA86F38}" type="pres">
      <dgm:prSet presAssocID="{60003C74-CE94-49B4-8572-9ACC79CA276A}" presName="dummy" presStyleCnt="0"/>
      <dgm:spPr/>
    </dgm:pt>
    <dgm:pt modelId="{EC0FC172-2ABA-4625-A7F4-94DFD8C2A184}" type="pres">
      <dgm:prSet presAssocID="{60003C74-CE94-49B4-8572-9ACC79CA276A}" presName="linH" presStyleCnt="0"/>
      <dgm:spPr/>
    </dgm:pt>
    <dgm:pt modelId="{63620115-1A1D-4527-9A26-3A4B7D52B59C}" type="pres">
      <dgm:prSet presAssocID="{60003C74-CE94-49B4-8572-9ACC79CA276A}" presName="padding1" presStyleCnt="0"/>
      <dgm:spPr/>
    </dgm:pt>
    <dgm:pt modelId="{F5EFA2D2-0D60-4EFD-8CF0-C4B32A22B7DE}" type="pres">
      <dgm:prSet presAssocID="{2C029F1E-8E22-484C-AE22-0EAA637F4104}" presName="linV" presStyleCnt="0"/>
      <dgm:spPr/>
    </dgm:pt>
    <dgm:pt modelId="{6535DAE1-6B4F-442F-88A3-A2A65B5A4C94}" type="pres">
      <dgm:prSet presAssocID="{2C029F1E-8E22-484C-AE22-0EAA637F4104}" presName="spVertical1" presStyleCnt="0"/>
      <dgm:spPr/>
    </dgm:pt>
    <dgm:pt modelId="{CEAB8F39-1253-4DB1-838A-923F9A951939}" type="pres">
      <dgm:prSet presAssocID="{2C029F1E-8E22-484C-AE22-0EAA637F4104}" presName="parTx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C580CC-4EFC-4905-8622-35925F74B785}" type="pres">
      <dgm:prSet presAssocID="{2C029F1E-8E22-484C-AE22-0EAA637F4104}" presName="spVertical2" presStyleCnt="0"/>
      <dgm:spPr/>
    </dgm:pt>
    <dgm:pt modelId="{42335987-5437-4C19-81EE-770B11A43CA9}" type="pres">
      <dgm:prSet presAssocID="{2C029F1E-8E22-484C-AE22-0EAA637F4104}" presName="spVertical3" presStyleCnt="0"/>
      <dgm:spPr/>
    </dgm:pt>
    <dgm:pt modelId="{F2F6B57E-9079-48DE-900E-0C45599B1C44}" type="pres">
      <dgm:prSet presAssocID="{04355D70-23EC-4364-AE00-D32B3223F055}" presName="space" presStyleCnt="0"/>
      <dgm:spPr/>
    </dgm:pt>
    <dgm:pt modelId="{0C91F5D1-2498-4F40-900F-EF136058F87C}" type="pres">
      <dgm:prSet presAssocID="{000B3CC1-EFF9-44CD-A69D-11BBAC782956}" presName="linV" presStyleCnt="0"/>
      <dgm:spPr/>
    </dgm:pt>
    <dgm:pt modelId="{C824C268-2263-474B-89DF-36F08372CAC5}" type="pres">
      <dgm:prSet presAssocID="{000B3CC1-EFF9-44CD-A69D-11BBAC782956}" presName="spVertical1" presStyleCnt="0"/>
      <dgm:spPr/>
    </dgm:pt>
    <dgm:pt modelId="{E54A530E-B8BC-4A5E-8AF7-BC6112E56B3B}" type="pres">
      <dgm:prSet presAssocID="{000B3CC1-EFF9-44CD-A69D-11BBAC782956}" presName="parTx" presStyleLbl="revTx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77E163-9714-4C7A-A9B0-18FCED5216C1}" type="pres">
      <dgm:prSet presAssocID="{000B3CC1-EFF9-44CD-A69D-11BBAC782956}" presName="spVertical2" presStyleCnt="0"/>
      <dgm:spPr/>
    </dgm:pt>
    <dgm:pt modelId="{5A8CD0DB-4E1A-4329-AFCD-4F72B6E6F8A1}" type="pres">
      <dgm:prSet presAssocID="{000B3CC1-EFF9-44CD-A69D-11BBAC782956}" presName="spVertical3" presStyleCnt="0"/>
      <dgm:spPr/>
    </dgm:pt>
    <dgm:pt modelId="{CEBD5FA5-236B-4C63-BE91-24D82D6CB0D7}" type="pres">
      <dgm:prSet presAssocID="{60003C74-CE94-49B4-8572-9ACC79CA276A}" presName="padding2" presStyleCnt="0"/>
      <dgm:spPr/>
    </dgm:pt>
    <dgm:pt modelId="{CB3DD84C-7A82-4B2F-A0D3-BDE09699BC31}" type="pres">
      <dgm:prSet presAssocID="{60003C74-CE94-49B4-8572-9ACC79CA276A}" presName="negArrow" presStyleCnt="0"/>
      <dgm:spPr/>
    </dgm:pt>
    <dgm:pt modelId="{3C89ED65-9A21-40A7-8D75-05B3D2DDF98C}" type="pres">
      <dgm:prSet presAssocID="{60003C74-CE94-49B4-8572-9ACC79CA276A}" presName="backgroundArrow" presStyleLbl="node1" presStyleIdx="0" presStyleCnt="1" custLinFactNeighborY="34761"/>
      <dgm:spPr/>
    </dgm:pt>
  </dgm:ptLst>
  <dgm:cxnLst>
    <dgm:cxn modelId="{06DBC58D-10B0-4D61-8201-C3A2FA00229D}" srcId="{60003C74-CE94-49B4-8572-9ACC79CA276A}" destId="{2C029F1E-8E22-484C-AE22-0EAA637F4104}" srcOrd="0" destOrd="0" parTransId="{9EB581AF-7711-47E8-9D3E-43E136B3F316}" sibTransId="{04355D70-23EC-4364-AE00-D32B3223F055}"/>
    <dgm:cxn modelId="{56A7E71A-659D-40F4-89C0-F7F606BA0D4F}" type="presOf" srcId="{60003C74-CE94-49B4-8572-9ACC79CA276A}" destId="{460633F2-9B8A-4E3E-A684-88C265B5FD38}" srcOrd="0" destOrd="0" presId="urn:microsoft.com/office/officeart/2005/8/layout/hProcess3"/>
    <dgm:cxn modelId="{DC98D25C-19E7-469D-A1F6-BD12FD522FA1}" srcId="{60003C74-CE94-49B4-8572-9ACC79CA276A}" destId="{000B3CC1-EFF9-44CD-A69D-11BBAC782956}" srcOrd="1" destOrd="0" parTransId="{9B8AED3E-1370-4867-A7E8-A46A90C0B0C8}" sibTransId="{E729CBC5-8D4D-4AC6-B3C8-6AADE7BDA76A}"/>
    <dgm:cxn modelId="{A9C67961-7F6F-436A-9B67-148FB7CA01E3}" type="presOf" srcId="{000B3CC1-EFF9-44CD-A69D-11BBAC782956}" destId="{E54A530E-B8BC-4A5E-8AF7-BC6112E56B3B}" srcOrd="0" destOrd="0" presId="urn:microsoft.com/office/officeart/2005/8/layout/hProcess3"/>
    <dgm:cxn modelId="{57B52453-821D-4930-977D-BFFCA67F84BE}" type="presOf" srcId="{2C029F1E-8E22-484C-AE22-0EAA637F4104}" destId="{CEAB8F39-1253-4DB1-838A-923F9A951939}" srcOrd="0" destOrd="0" presId="urn:microsoft.com/office/officeart/2005/8/layout/hProcess3"/>
    <dgm:cxn modelId="{5C5F5B53-BBE3-433D-B39B-CA2EA7A4FDF4}" type="presParOf" srcId="{460633F2-9B8A-4E3E-A684-88C265B5FD38}" destId="{74D095E7-E94C-461B-9BE8-6EC86CA86F38}" srcOrd="0" destOrd="0" presId="urn:microsoft.com/office/officeart/2005/8/layout/hProcess3"/>
    <dgm:cxn modelId="{A9C37386-1235-4CC3-9B62-CBD63F8F7F27}" type="presParOf" srcId="{460633F2-9B8A-4E3E-A684-88C265B5FD38}" destId="{EC0FC172-2ABA-4625-A7F4-94DFD8C2A184}" srcOrd="1" destOrd="0" presId="urn:microsoft.com/office/officeart/2005/8/layout/hProcess3"/>
    <dgm:cxn modelId="{F1B3552E-CC18-41DA-AA59-870C3C14254B}" type="presParOf" srcId="{EC0FC172-2ABA-4625-A7F4-94DFD8C2A184}" destId="{63620115-1A1D-4527-9A26-3A4B7D52B59C}" srcOrd="0" destOrd="0" presId="urn:microsoft.com/office/officeart/2005/8/layout/hProcess3"/>
    <dgm:cxn modelId="{76F09DD1-3E0E-42F2-898E-63A536DE3669}" type="presParOf" srcId="{EC0FC172-2ABA-4625-A7F4-94DFD8C2A184}" destId="{F5EFA2D2-0D60-4EFD-8CF0-C4B32A22B7DE}" srcOrd="1" destOrd="0" presId="urn:microsoft.com/office/officeart/2005/8/layout/hProcess3"/>
    <dgm:cxn modelId="{E6CE0791-055C-484B-99F9-CC836EA44C75}" type="presParOf" srcId="{F5EFA2D2-0D60-4EFD-8CF0-C4B32A22B7DE}" destId="{6535DAE1-6B4F-442F-88A3-A2A65B5A4C94}" srcOrd="0" destOrd="0" presId="urn:microsoft.com/office/officeart/2005/8/layout/hProcess3"/>
    <dgm:cxn modelId="{7BE5DEF2-61FE-43D9-B16D-7C38CC87B2FE}" type="presParOf" srcId="{F5EFA2D2-0D60-4EFD-8CF0-C4B32A22B7DE}" destId="{CEAB8F39-1253-4DB1-838A-923F9A951939}" srcOrd="1" destOrd="0" presId="urn:microsoft.com/office/officeart/2005/8/layout/hProcess3"/>
    <dgm:cxn modelId="{AA881AD0-B99D-4527-87F2-AEE66509AC7B}" type="presParOf" srcId="{F5EFA2D2-0D60-4EFD-8CF0-C4B32A22B7DE}" destId="{2EC580CC-4EFC-4905-8622-35925F74B785}" srcOrd="2" destOrd="0" presId="urn:microsoft.com/office/officeart/2005/8/layout/hProcess3"/>
    <dgm:cxn modelId="{A8CB3CE6-9C4F-4E2D-91D0-6E6106F8C791}" type="presParOf" srcId="{F5EFA2D2-0D60-4EFD-8CF0-C4B32A22B7DE}" destId="{42335987-5437-4C19-81EE-770B11A43CA9}" srcOrd="3" destOrd="0" presId="urn:microsoft.com/office/officeart/2005/8/layout/hProcess3"/>
    <dgm:cxn modelId="{5707A043-DC82-41CF-9699-4C96C101E991}" type="presParOf" srcId="{EC0FC172-2ABA-4625-A7F4-94DFD8C2A184}" destId="{F2F6B57E-9079-48DE-900E-0C45599B1C44}" srcOrd="2" destOrd="0" presId="urn:microsoft.com/office/officeart/2005/8/layout/hProcess3"/>
    <dgm:cxn modelId="{1D056CC5-502D-4105-91C6-4B84A868E9C0}" type="presParOf" srcId="{EC0FC172-2ABA-4625-A7F4-94DFD8C2A184}" destId="{0C91F5D1-2498-4F40-900F-EF136058F87C}" srcOrd="3" destOrd="0" presId="urn:microsoft.com/office/officeart/2005/8/layout/hProcess3"/>
    <dgm:cxn modelId="{C0CAA91D-1E74-4AA1-87F7-39E034D4A8A3}" type="presParOf" srcId="{0C91F5D1-2498-4F40-900F-EF136058F87C}" destId="{C824C268-2263-474B-89DF-36F08372CAC5}" srcOrd="0" destOrd="0" presId="urn:microsoft.com/office/officeart/2005/8/layout/hProcess3"/>
    <dgm:cxn modelId="{09DB7525-F46E-48F7-AFEC-38F3CE97DAAF}" type="presParOf" srcId="{0C91F5D1-2498-4F40-900F-EF136058F87C}" destId="{E54A530E-B8BC-4A5E-8AF7-BC6112E56B3B}" srcOrd="1" destOrd="0" presId="urn:microsoft.com/office/officeart/2005/8/layout/hProcess3"/>
    <dgm:cxn modelId="{8CA47A2D-2398-4D19-88CF-EBFC51B1A5E9}" type="presParOf" srcId="{0C91F5D1-2498-4F40-900F-EF136058F87C}" destId="{7577E163-9714-4C7A-A9B0-18FCED5216C1}" srcOrd="2" destOrd="0" presId="urn:microsoft.com/office/officeart/2005/8/layout/hProcess3"/>
    <dgm:cxn modelId="{F0F7FE0B-5E1E-4237-952C-88BD1342A6A9}" type="presParOf" srcId="{0C91F5D1-2498-4F40-900F-EF136058F87C}" destId="{5A8CD0DB-4E1A-4329-AFCD-4F72B6E6F8A1}" srcOrd="3" destOrd="0" presId="urn:microsoft.com/office/officeart/2005/8/layout/hProcess3"/>
    <dgm:cxn modelId="{1B26008C-127D-4342-B571-3DFC161BD1FA}" type="presParOf" srcId="{EC0FC172-2ABA-4625-A7F4-94DFD8C2A184}" destId="{CEBD5FA5-236B-4C63-BE91-24D82D6CB0D7}" srcOrd="4" destOrd="0" presId="urn:microsoft.com/office/officeart/2005/8/layout/hProcess3"/>
    <dgm:cxn modelId="{9AD117DE-418F-4DC9-A8CB-BC3F0D49E4E2}" type="presParOf" srcId="{EC0FC172-2ABA-4625-A7F4-94DFD8C2A184}" destId="{CB3DD84C-7A82-4B2F-A0D3-BDE09699BC31}" srcOrd="5" destOrd="0" presId="urn:microsoft.com/office/officeart/2005/8/layout/hProcess3"/>
    <dgm:cxn modelId="{6A3D885D-6545-4C09-8F6F-0B6920902F2C}" type="presParOf" srcId="{EC0FC172-2ABA-4625-A7F4-94DFD8C2A184}" destId="{3C89ED65-9A21-40A7-8D75-05B3D2DDF98C}" srcOrd="6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426BB7-093E-4F98-BA74-DC52928B2D6B}">
      <dsp:nvSpPr>
        <dsp:cNvPr id="0" name=""/>
        <dsp:cNvSpPr/>
      </dsp:nvSpPr>
      <dsp:spPr>
        <a:xfrm>
          <a:off x="5333" y="2342136"/>
          <a:ext cx="2510206" cy="968939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5DFD39-2FA4-4F97-B5A9-BCF9A462791E}">
      <dsp:nvSpPr>
        <dsp:cNvPr id="0" name=""/>
        <dsp:cNvSpPr/>
      </dsp:nvSpPr>
      <dsp:spPr>
        <a:xfrm>
          <a:off x="674721" y="2584371"/>
          <a:ext cx="2119729" cy="9689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Treaty of Westphalia (1648) </a:t>
          </a:r>
          <a:endParaRPr lang="en-US" sz="1900" kern="1200" dirty="0"/>
        </a:p>
      </dsp:txBody>
      <dsp:txXfrm>
        <a:off x="703100" y="2612750"/>
        <a:ext cx="2062971" cy="912181"/>
      </dsp:txXfrm>
    </dsp:sp>
    <dsp:sp modelId="{F8FA9061-71C5-4981-A14A-740325F5B397}">
      <dsp:nvSpPr>
        <dsp:cNvPr id="0" name=""/>
        <dsp:cNvSpPr/>
      </dsp:nvSpPr>
      <dsp:spPr>
        <a:xfrm>
          <a:off x="2872546" y="2342136"/>
          <a:ext cx="2510206" cy="968939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5332E7-2EEA-45BB-94B7-856726A43875}">
      <dsp:nvSpPr>
        <dsp:cNvPr id="0" name=""/>
        <dsp:cNvSpPr/>
      </dsp:nvSpPr>
      <dsp:spPr>
        <a:xfrm>
          <a:off x="3541935" y="2584371"/>
          <a:ext cx="2119729" cy="9689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Concert of Europe (1914) </a:t>
          </a:r>
          <a:endParaRPr lang="en-US" sz="1900" kern="1200" dirty="0"/>
        </a:p>
      </dsp:txBody>
      <dsp:txXfrm>
        <a:off x="3570314" y="2612750"/>
        <a:ext cx="2062971" cy="912181"/>
      </dsp:txXfrm>
    </dsp:sp>
    <dsp:sp modelId="{D3FA3036-5C4D-4313-9F6B-B8035E9B76D0}">
      <dsp:nvSpPr>
        <dsp:cNvPr id="0" name=""/>
        <dsp:cNvSpPr/>
      </dsp:nvSpPr>
      <dsp:spPr>
        <a:xfrm>
          <a:off x="5739760" y="2342136"/>
          <a:ext cx="2510206" cy="968939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E8239F-DAE7-40BD-AA13-E35C71CC4A4F}">
      <dsp:nvSpPr>
        <dsp:cNvPr id="0" name=""/>
        <dsp:cNvSpPr/>
      </dsp:nvSpPr>
      <dsp:spPr>
        <a:xfrm>
          <a:off x="6409148" y="2584371"/>
          <a:ext cx="2119729" cy="9689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0" kern="1200" dirty="0" smtClean="0"/>
            <a:t>Treaty of </a:t>
          </a:r>
          <a:r>
            <a:rPr lang="en-US" sz="1900" b="0" i="0" kern="1200" dirty="0" smtClean="0"/>
            <a:t>Versailles (1919) </a:t>
          </a:r>
          <a:r>
            <a:rPr lang="en-US" sz="1900" b="0" kern="1200" dirty="0" smtClean="0"/>
            <a:t> </a:t>
          </a:r>
          <a:endParaRPr lang="en-US" sz="1900" b="0" kern="1200" dirty="0"/>
        </a:p>
      </dsp:txBody>
      <dsp:txXfrm>
        <a:off x="6437527" y="2612750"/>
        <a:ext cx="2062971" cy="912181"/>
      </dsp:txXfrm>
    </dsp:sp>
    <dsp:sp modelId="{16340B6E-7252-4D46-8936-157793FD4654}">
      <dsp:nvSpPr>
        <dsp:cNvPr id="0" name=""/>
        <dsp:cNvSpPr/>
      </dsp:nvSpPr>
      <dsp:spPr>
        <a:xfrm>
          <a:off x="8606973" y="2342136"/>
          <a:ext cx="2510206" cy="968939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BE421A-D3EA-413A-99C5-3E92FBD6AA23}">
      <dsp:nvSpPr>
        <dsp:cNvPr id="0" name=""/>
        <dsp:cNvSpPr/>
      </dsp:nvSpPr>
      <dsp:spPr>
        <a:xfrm>
          <a:off x="9276361" y="2584371"/>
          <a:ext cx="2119729" cy="9689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UN Charter (1945) </a:t>
          </a:r>
          <a:endParaRPr lang="en-US" sz="1900" kern="1200" dirty="0"/>
        </a:p>
      </dsp:txBody>
      <dsp:txXfrm>
        <a:off x="9304740" y="2612750"/>
        <a:ext cx="2062971" cy="9121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89ED65-9A21-40A7-8D75-05B3D2DDF98C}">
      <dsp:nvSpPr>
        <dsp:cNvPr id="0" name=""/>
        <dsp:cNvSpPr/>
      </dsp:nvSpPr>
      <dsp:spPr>
        <a:xfrm>
          <a:off x="0" y="255150"/>
          <a:ext cx="8128000" cy="2088000"/>
        </a:xfrm>
        <a:prstGeom prst="right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4A530E-B8BC-4A5E-8AF7-BC6112E56B3B}">
      <dsp:nvSpPr>
        <dsp:cNvPr id="0" name=""/>
        <dsp:cNvSpPr/>
      </dsp:nvSpPr>
      <dsp:spPr>
        <a:xfrm>
          <a:off x="4410868" y="649575"/>
          <a:ext cx="3131343" cy="104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94640" rIns="0" bIns="29464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International Society </a:t>
          </a:r>
          <a:endParaRPr lang="en-US" sz="2900" kern="1200" dirty="0"/>
        </a:p>
      </dsp:txBody>
      <dsp:txXfrm>
        <a:off x="4410868" y="649575"/>
        <a:ext cx="3131343" cy="1044000"/>
      </dsp:txXfrm>
    </dsp:sp>
    <dsp:sp modelId="{CEAB8F39-1253-4DB1-838A-923F9A951939}">
      <dsp:nvSpPr>
        <dsp:cNvPr id="0" name=""/>
        <dsp:cNvSpPr/>
      </dsp:nvSpPr>
      <dsp:spPr>
        <a:xfrm>
          <a:off x="653256" y="649575"/>
          <a:ext cx="3131343" cy="104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94640" rIns="0" bIns="29464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Anarchy </a:t>
          </a:r>
          <a:endParaRPr lang="en-US" sz="2900" kern="1200" dirty="0"/>
        </a:p>
      </dsp:txBody>
      <dsp:txXfrm>
        <a:off x="653256" y="649575"/>
        <a:ext cx="3131343" cy="1044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Chevron Accent Process"/>
  <dgm:desc val="Use to show sequential steps in a task, process, or workflow, or to emphasize movement or direction. Works best with minimal Level 1 and Level 2 text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8669B-BBC1-488D-8E5D-4A6FC91F0ACB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0EC49-9936-43F1-A844-7C2A9FCD9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171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8669B-BBC1-488D-8E5D-4A6FC91F0ACB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0EC49-9936-43F1-A844-7C2A9FCD9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54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8669B-BBC1-488D-8E5D-4A6FC91F0ACB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0EC49-9936-43F1-A844-7C2A9FCD9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195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8669B-BBC1-488D-8E5D-4A6FC91F0ACB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0EC49-9936-43F1-A844-7C2A9FCD9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246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8669B-BBC1-488D-8E5D-4A6FC91F0ACB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0EC49-9936-43F1-A844-7C2A9FCD9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583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8669B-BBC1-488D-8E5D-4A6FC91F0ACB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0EC49-9936-43F1-A844-7C2A9FCD9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491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8669B-BBC1-488D-8E5D-4A6FC91F0ACB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0EC49-9936-43F1-A844-7C2A9FCD9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50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8669B-BBC1-488D-8E5D-4A6FC91F0ACB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0EC49-9936-43F1-A844-7C2A9FCD9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596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8669B-BBC1-488D-8E5D-4A6FC91F0ACB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0EC49-9936-43F1-A844-7C2A9FCD9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071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8669B-BBC1-488D-8E5D-4A6FC91F0ACB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0EC49-9936-43F1-A844-7C2A9FCD9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346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8669B-BBC1-488D-8E5D-4A6FC91F0ACB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0EC49-9936-43F1-A844-7C2A9FCD9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661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E8669B-BBC1-488D-8E5D-4A6FC91F0ACB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20EC49-9936-43F1-A844-7C2A9FCD9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082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m/news/world-58564837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-D8wB6ATdBI" TargetMode="External"/><Relationship Id="rId2" Type="http://schemas.openxmlformats.org/officeDocument/2006/relationships/hyperlink" Target="https://www.youtube.com/watch?v=c-WO73Dh7rY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882" y="802309"/>
            <a:ext cx="10847294" cy="541530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Arial Black" panose="020B0A04020102020204" pitchFamily="34" charset="0"/>
              </a:rPr>
              <a:t>International Policy and Diplomacy of Kazakhstan 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cap="all" dirty="0" smtClean="0">
                <a:latin typeface="Arial Black" panose="020B0A04020102020204" pitchFamily="34" charset="0"/>
              </a:rPr>
              <a:t>Lecture 4</a:t>
            </a:r>
          </a:p>
          <a:p>
            <a:r>
              <a:rPr lang="en-GB" cap="all" dirty="0" smtClean="0">
                <a:latin typeface="Arial Black" panose="020B0A04020102020204" pitchFamily="34" charset="0"/>
              </a:rPr>
              <a:t>Multilateralism </a:t>
            </a:r>
            <a:endParaRPr lang="en-US" cap="all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54750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2113"/>
          </a:xfrm>
        </p:spPr>
        <p:txBody>
          <a:bodyPr>
            <a:normAutofit/>
          </a:bodyPr>
          <a:lstStyle/>
          <a:p>
            <a:pPr algn="r"/>
            <a:r>
              <a:rPr lang="en-US" sz="900" b="1" dirty="0"/>
              <a:t>International Policy and Diplomacy of Kazakhstan </a:t>
            </a:r>
            <a:r>
              <a:rPr lang="en-US" sz="900" b="1" dirty="0" smtClean="0"/>
              <a:t>– lecture 4</a:t>
            </a:r>
            <a:endParaRPr lang="en-US" sz="9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763" y="871538"/>
            <a:ext cx="11401425" cy="557212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cap="all" dirty="0" smtClean="0">
                <a:latin typeface="Arial Black" panose="020B0A04020102020204" pitchFamily="34" charset="0"/>
              </a:rPr>
              <a:t>Charter </a:t>
            </a:r>
          </a:p>
          <a:p>
            <a:pPr marL="0" indent="0" algn="ctr">
              <a:buNone/>
            </a:pPr>
            <a:endParaRPr lang="en-US" cap="all" dirty="0" smtClean="0">
              <a:latin typeface="Arial Black" panose="020B0A04020102020204" pitchFamily="34" charset="0"/>
            </a:endParaRPr>
          </a:p>
          <a:p>
            <a:pPr marL="0" indent="0" algn="ctr">
              <a:buNone/>
            </a:pPr>
            <a:r>
              <a:rPr lang="en-US" dirty="0" smtClean="0">
                <a:latin typeface="Arial Black" panose="020B0A04020102020204" pitchFamily="34" charset="0"/>
              </a:rPr>
              <a:t>Establishes an IGO;</a:t>
            </a:r>
          </a:p>
          <a:p>
            <a:pPr marL="0" indent="0" algn="ctr">
              <a:buNone/>
            </a:pPr>
            <a:r>
              <a:rPr lang="en-US" dirty="0" smtClean="0">
                <a:latin typeface="Arial Black" panose="020B0A04020102020204" pitchFamily="34" charset="0"/>
              </a:rPr>
              <a:t>Defines the purposes of the IGO;</a:t>
            </a:r>
          </a:p>
          <a:p>
            <a:pPr marL="0" indent="0" algn="ctr">
              <a:buNone/>
            </a:pPr>
            <a:r>
              <a:rPr lang="en-US" dirty="0" smtClean="0">
                <a:latin typeface="Arial Black" panose="020B0A04020102020204" pitchFamily="34" charset="0"/>
              </a:rPr>
              <a:t>Establishes the terms and conditions for the membership:</a:t>
            </a:r>
          </a:p>
          <a:p>
            <a:pPr marL="0" indent="0" algn="ctr">
              <a:buNone/>
            </a:pPr>
            <a:r>
              <a:rPr lang="en-US" dirty="0" smtClean="0">
                <a:latin typeface="Arial Black" panose="020B0A04020102020204" pitchFamily="34" charset="0"/>
              </a:rPr>
              <a:t>Establishes the organs and defines their powers;</a:t>
            </a:r>
          </a:p>
          <a:p>
            <a:pPr marL="0" indent="0" algn="ctr">
              <a:buNone/>
            </a:pPr>
            <a:r>
              <a:rPr lang="en-US" dirty="0" smtClean="0">
                <a:latin typeface="Arial Black" panose="020B0A04020102020204" pitchFamily="34" charset="0"/>
              </a:rPr>
              <a:t>Designates the rules and procedures within the IGO;</a:t>
            </a:r>
          </a:p>
          <a:p>
            <a:pPr marL="0" indent="0" algn="ctr">
              <a:buNone/>
            </a:pPr>
            <a:r>
              <a:rPr lang="en-US" dirty="0" smtClean="0">
                <a:latin typeface="Arial Black" panose="020B0A04020102020204" pitchFamily="34" charset="0"/>
              </a:rPr>
              <a:t>Designates the legal obligations for the parties and consequences of their violation.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5400" dirty="0" smtClean="0">
                <a:latin typeface="Algerian" panose="04020705040A02060702" pitchFamily="82" charset="0"/>
              </a:rPr>
              <a:t>pacta sunt servanda </a:t>
            </a:r>
            <a:endParaRPr lang="en-US" sz="5400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0897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8406" y="2063286"/>
            <a:ext cx="4917594" cy="43803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2113"/>
          </a:xfrm>
        </p:spPr>
        <p:txBody>
          <a:bodyPr>
            <a:normAutofit/>
          </a:bodyPr>
          <a:lstStyle/>
          <a:p>
            <a:pPr algn="r"/>
            <a:r>
              <a:rPr lang="en-US" sz="900" b="1" dirty="0"/>
              <a:t>International Policy and Diplomacy of Kazakhstan </a:t>
            </a:r>
            <a:r>
              <a:rPr lang="en-US" sz="900" b="1" dirty="0" smtClean="0"/>
              <a:t>– lecture 4</a:t>
            </a:r>
            <a:endParaRPr lang="en-US" sz="9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763" y="871538"/>
            <a:ext cx="11401425" cy="5572125"/>
          </a:xfrm>
        </p:spPr>
        <p:txBody>
          <a:bodyPr/>
          <a:lstStyle/>
          <a:p>
            <a:pPr marL="0" lvl="0" indent="0">
              <a:buNone/>
            </a:pPr>
            <a:r>
              <a:rPr lang="en-US" sz="4000" b="1" cap="all" dirty="0" smtClean="0"/>
              <a:t>Collective </a:t>
            </a:r>
            <a:r>
              <a:rPr lang="en-US" sz="4000" b="1" cap="all" dirty="0"/>
              <a:t>security; means, aims, </a:t>
            </a:r>
            <a:r>
              <a:rPr lang="en-US" sz="4000" b="1" cap="all" dirty="0" smtClean="0"/>
              <a:t>implications</a:t>
            </a:r>
            <a:endParaRPr lang="en-US" sz="4000" b="1" cap="all" dirty="0"/>
          </a:p>
          <a:p>
            <a:pPr marL="0" lvl="0" indent="0">
              <a:buNone/>
            </a:pPr>
            <a:r>
              <a:rPr lang="en-US" b="1" dirty="0" smtClean="0"/>
              <a:t>Collective </a:t>
            </a:r>
            <a:r>
              <a:rPr lang="en-US" b="1" dirty="0"/>
              <a:t>security – an arrangement where an aggressor against one state is considered an aggressor against all other states, which act together to repel the </a:t>
            </a:r>
            <a:r>
              <a:rPr lang="en-US" b="1" dirty="0" smtClean="0"/>
              <a:t>aggressor;</a:t>
            </a:r>
          </a:p>
          <a:p>
            <a:pPr marL="0" lvl="0" indent="0">
              <a:buNone/>
            </a:pPr>
            <a:r>
              <a:rPr lang="en-US" sz="5400" b="1" dirty="0" smtClean="0">
                <a:latin typeface="Arial Black" panose="020B0A04020102020204" pitchFamily="34" charset="0"/>
              </a:rPr>
              <a:t>UN, NATO, CSTO</a:t>
            </a:r>
            <a:endParaRPr lang="en-US" sz="5400" b="1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Action Button: Help 3">
            <a:hlinkClick r:id="" action="ppaction://noaction" highlightClick="1"/>
          </p:cNvPr>
          <p:cNvSpPr/>
          <p:nvPr/>
        </p:nvSpPr>
        <p:spPr>
          <a:xfrm>
            <a:off x="7105101" y="2617695"/>
            <a:ext cx="4682087" cy="3825968"/>
          </a:xfrm>
          <a:prstGeom prst="actionButtonHel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cap="all" dirty="0">
                <a:latin typeface="Arial Black" panose="020B0A04020102020204" pitchFamily="34" charset="0"/>
                <a:hlinkClick r:id="rId3"/>
              </a:rPr>
              <a:t>Aukus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4324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2113"/>
          </a:xfrm>
        </p:spPr>
        <p:txBody>
          <a:bodyPr>
            <a:normAutofit/>
          </a:bodyPr>
          <a:lstStyle/>
          <a:p>
            <a:pPr algn="r"/>
            <a:r>
              <a:rPr lang="en-US" sz="900" b="1" dirty="0"/>
              <a:t>International Policy and Diplomacy of Kazakhstan </a:t>
            </a:r>
            <a:r>
              <a:rPr lang="en-US" sz="900" b="1" dirty="0" smtClean="0"/>
              <a:t>– lecture 4</a:t>
            </a:r>
            <a:endParaRPr lang="en-US" sz="9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763" y="871538"/>
            <a:ext cx="11401425" cy="5572125"/>
          </a:xfrm>
        </p:spPr>
        <p:txBody>
          <a:bodyPr/>
          <a:lstStyle/>
          <a:p>
            <a:pPr marL="0" lvl="0" indent="0" algn="ctr">
              <a:buNone/>
            </a:pPr>
            <a:r>
              <a:rPr lang="en-US" cap="all" dirty="0">
                <a:latin typeface="Arial Black" panose="020B0A04020102020204" pitchFamily="34" charset="0"/>
              </a:rPr>
              <a:t>Integrational structures </a:t>
            </a:r>
            <a:endParaRPr lang="en-US" cap="all" dirty="0" smtClean="0">
              <a:latin typeface="Arial Black" panose="020B0A04020102020204" pitchFamily="34" charset="0"/>
            </a:endParaRPr>
          </a:p>
          <a:p>
            <a:pPr marL="0" lvl="0" indent="0" algn="ctr">
              <a:buNone/>
            </a:pPr>
            <a:r>
              <a:rPr lang="en-US" cap="all" dirty="0" smtClean="0">
                <a:latin typeface="Arial Black" panose="020B0A04020102020204" pitchFamily="34" charset="0"/>
              </a:rPr>
              <a:t> powers of supra-national organs</a:t>
            </a:r>
          </a:p>
          <a:p>
            <a:pPr marL="0" lvl="0" indent="0" algn="ctr">
              <a:buNone/>
            </a:pPr>
            <a:endParaRPr lang="en-US" cap="all" dirty="0">
              <a:latin typeface="Arial Black" panose="020B0A04020102020204" pitchFamily="34" charset="0"/>
            </a:endParaRPr>
          </a:p>
          <a:p>
            <a:pPr marL="0" lvl="0" indent="0" algn="ctr">
              <a:buNone/>
            </a:pPr>
            <a:r>
              <a:rPr lang="en-US" cap="all" dirty="0" smtClean="0">
                <a:solidFill>
                  <a:schemeClr val="tx2">
                    <a:lumMod val="50000"/>
                  </a:schemeClr>
                </a:solidFill>
                <a:latin typeface="Arial Black" panose="020B0A04020102020204" pitchFamily="34" charset="0"/>
              </a:rPr>
              <a:t>Union </a:t>
            </a:r>
          </a:p>
          <a:p>
            <a:pPr marL="0" lvl="0" indent="0" algn="ctr">
              <a:buNone/>
            </a:pPr>
            <a:endParaRPr lang="en-US" cap="all" dirty="0" smtClean="0">
              <a:solidFill>
                <a:schemeClr val="tx2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marL="0" lvl="0" indent="0" algn="ctr">
              <a:buNone/>
            </a:pPr>
            <a:endParaRPr lang="en-US" cap="all" dirty="0">
              <a:solidFill>
                <a:schemeClr val="tx2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marL="0" lvl="0" indent="0" algn="ctr">
              <a:buNone/>
            </a:pPr>
            <a:r>
              <a:rPr lang="en-US" cap="all" dirty="0" smtClean="0">
                <a:solidFill>
                  <a:schemeClr val="tx2">
                    <a:lumMod val="50000"/>
                  </a:schemeClr>
                </a:solidFill>
                <a:latin typeface="Arial Black" panose="020B0A04020102020204" pitchFamily="34" charset="0"/>
              </a:rPr>
              <a:t>Alliance</a:t>
            </a:r>
          </a:p>
          <a:p>
            <a:pPr marL="0" lvl="0" indent="0" algn="ctr">
              <a:buNone/>
            </a:pPr>
            <a:endParaRPr lang="en-US" cap="all" dirty="0" smtClean="0">
              <a:solidFill>
                <a:schemeClr val="tx2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marL="0" lvl="0" indent="0" algn="ctr">
              <a:buNone/>
            </a:pPr>
            <a:endParaRPr lang="en-US" cap="all" dirty="0">
              <a:solidFill>
                <a:schemeClr val="tx2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marL="0" lvl="0" indent="0" algn="ctr">
              <a:buNone/>
            </a:pPr>
            <a:r>
              <a:rPr lang="en-US" cap="all" dirty="0" smtClean="0">
                <a:solidFill>
                  <a:schemeClr val="tx2">
                    <a:lumMod val="50000"/>
                  </a:schemeClr>
                </a:solidFill>
                <a:latin typeface="Arial Black" panose="020B0A04020102020204" pitchFamily="34" charset="0"/>
              </a:rPr>
              <a:t>Cooperation </a:t>
            </a:r>
            <a:endParaRPr lang="en-US" cap="all" dirty="0">
              <a:solidFill>
                <a:schemeClr val="tx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Up Arrow 4"/>
          <p:cNvSpPr/>
          <p:nvPr/>
        </p:nvSpPr>
        <p:spPr>
          <a:xfrm>
            <a:off x="5853684" y="4410635"/>
            <a:ext cx="484632" cy="97840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3849" y="2932133"/>
            <a:ext cx="524301" cy="993734"/>
          </a:xfrm>
          <a:prstGeom prst="rect">
            <a:avLst/>
          </a:prstGeom>
        </p:spPr>
      </p:pic>
      <p:sp>
        <p:nvSpPr>
          <p:cNvPr id="7" name="Action Button: Help 6">
            <a:hlinkClick r:id="" action="ppaction://noaction" highlightClick="1"/>
          </p:cNvPr>
          <p:cNvSpPr/>
          <p:nvPr/>
        </p:nvSpPr>
        <p:spPr>
          <a:xfrm>
            <a:off x="838199" y="2570941"/>
            <a:ext cx="3751729" cy="2709852"/>
          </a:xfrm>
          <a:prstGeom prst="actionButtonHel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cap="all" dirty="0" smtClean="0">
                <a:latin typeface="Arial Black" panose="020B0A04020102020204" pitchFamily="34" charset="0"/>
              </a:rPr>
              <a:t>Integration</a:t>
            </a:r>
            <a:endParaRPr lang="en-US" sz="3600" cap="all" dirty="0">
              <a:latin typeface="Arial Black" panose="020B0A04020102020204" pitchFamily="34" charset="0"/>
            </a:endParaRPr>
          </a:p>
        </p:txBody>
      </p:sp>
      <p:sp>
        <p:nvSpPr>
          <p:cNvPr id="8" name="Action Button: Help 7">
            <a:hlinkClick r:id="" action="ppaction://noaction" highlightClick="1"/>
          </p:cNvPr>
          <p:cNvSpPr/>
          <p:nvPr/>
        </p:nvSpPr>
        <p:spPr>
          <a:xfrm>
            <a:off x="7476565" y="2386583"/>
            <a:ext cx="4016188" cy="3002459"/>
          </a:xfrm>
          <a:prstGeom prst="actionButtonHel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latin typeface="Arial Black" panose="020B0A04020102020204" pitchFamily="34" charset="0"/>
              </a:rPr>
              <a:t>sovereignty</a:t>
            </a:r>
            <a:endParaRPr lang="en-US" sz="4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44761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2113"/>
          </a:xfrm>
        </p:spPr>
        <p:txBody>
          <a:bodyPr>
            <a:normAutofit/>
          </a:bodyPr>
          <a:lstStyle/>
          <a:p>
            <a:pPr algn="r"/>
            <a:r>
              <a:rPr lang="en-US" sz="900" b="1" dirty="0"/>
              <a:t>International Policy and Diplomacy of Kazakhstan </a:t>
            </a:r>
            <a:r>
              <a:rPr lang="en-US" sz="900" b="1" dirty="0" smtClean="0"/>
              <a:t>– lecture 4</a:t>
            </a:r>
            <a:endParaRPr lang="en-US" sz="9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763" y="871538"/>
            <a:ext cx="11401425" cy="5572125"/>
          </a:xfrm>
        </p:spPr>
        <p:txBody>
          <a:bodyPr/>
          <a:lstStyle/>
          <a:p>
            <a:pPr marL="0" indent="0">
              <a:buNone/>
            </a:pPr>
            <a:r>
              <a:rPr lang="en-US" sz="3200" b="1" cap="all" dirty="0" smtClean="0"/>
              <a:t>Summing up:</a:t>
            </a:r>
          </a:p>
          <a:p>
            <a:endParaRPr lang="en-US" sz="3200" b="1" dirty="0"/>
          </a:p>
          <a:p>
            <a:pPr lvl="0"/>
            <a:r>
              <a:rPr lang="en-US" sz="3200" b="1" dirty="0"/>
              <a:t>What are the current regimes of multilateral diplomacy on global and regional levels? </a:t>
            </a:r>
          </a:p>
          <a:p>
            <a:pPr lvl="0"/>
            <a:r>
              <a:rPr lang="en-US" sz="3200" b="1" dirty="0"/>
              <a:t>How are the terms International regime and International intergovernmental organization similar/different?</a:t>
            </a:r>
          </a:p>
          <a:p>
            <a:pPr lvl="0"/>
            <a:r>
              <a:rPr lang="en-US" sz="3200" b="1" dirty="0"/>
              <a:t>What are the legal and political implications of a membership in a IGO and/or treaty for a state?</a:t>
            </a:r>
          </a:p>
          <a:p>
            <a:pPr lvl="0"/>
            <a:r>
              <a:rPr lang="en-US" sz="3200" b="1" dirty="0"/>
              <a:t>How Collective security and Integrational structures defer from each other?  What about their respective supra-national organs and their powers?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7949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2113"/>
          </a:xfrm>
        </p:spPr>
        <p:txBody>
          <a:bodyPr>
            <a:normAutofit/>
          </a:bodyPr>
          <a:lstStyle/>
          <a:p>
            <a:pPr algn="r"/>
            <a:r>
              <a:rPr lang="en-US" sz="900" b="1" dirty="0"/>
              <a:t>International Policy and Diplomacy of Kazakhstan </a:t>
            </a:r>
            <a:r>
              <a:rPr lang="en-US" sz="900" b="1" dirty="0" smtClean="0"/>
              <a:t>– lecture 4</a:t>
            </a:r>
            <a:endParaRPr lang="en-US" sz="9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763" y="871538"/>
            <a:ext cx="11401425" cy="5572125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/>
              <a:t>Topical Readers Available at UNIVER System</a:t>
            </a:r>
            <a:r>
              <a:rPr lang="en-US" dirty="0"/>
              <a:t>:</a:t>
            </a:r>
          </a:p>
          <a:p>
            <a:r>
              <a:rPr lang="en-US" dirty="0"/>
              <a:t>Hocking, B. (2020). Communication and Diplomacy: Change and Continuity. In Global Diplomacy (pp. 79-96). Palgrave Macmillan, Cham.</a:t>
            </a:r>
          </a:p>
          <a:p>
            <a:r>
              <a:rPr lang="en-US" dirty="0"/>
              <a:t>Qin, Y. (2020). Diplomacy as relational practice. The Hague Journal of Diplomacy, 15(1-2), 165-173.</a:t>
            </a:r>
          </a:p>
          <a:p>
            <a:r>
              <a:rPr lang="en-US" dirty="0"/>
              <a:t>ONYEAKU, C. (2020). Diplomatic Law and Practice of Diplomacy in a New Global Environment. IRLJ, 2(3).</a:t>
            </a:r>
          </a:p>
          <a:p>
            <a:r>
              <a:rPr lang="en-US" dirty="0" err="1"/>
              <a:t>Unoki</a:t>
            </a:r>
            <a:r>
              <a:rPr lang="en-US" dirty="0"/>
              <a:t>, K. (2019). Competition Laws, National Interests and International Relations. Routledge.</a:t>
            </a:r>
          </a:p>
          <a:p>
            <a:r>
              <a:rPr lang="en-US" dirty="0"/>
              <a:t>Morin, J. F., &amp; </a:t>
            </a:r>
            <a:r>
              <a:rPr lang="en-US" dirty="0" err="1"/>
              <a:t>Paquin</a:t>
            </a:r>
            <a:r>
              <a:rPr lang="en-US" dirty="0"/>
              <a:t>, J. (2018). Foreign policy analysis: A toolbox. Springer.</a:t>
            </a:r>
          </a:p>
          <a:p>
            <a:r>
              <a:rPr lang="en-US" dirty="0" err="1"/>
              <a:t>Neack</a:t>
            </a:r>
            <a:r>
              <a:rPr lang="en-US" dirty="0"/>
              <a:t>, L. (2018). Studying Foreign Policy Comparatively: Cases and Analysis. </a:t>
            </a:r>
            <a:r>
              <a:rPr lang="en-US" dirty="0" err="1"/>
              <a:t>Rowman</a:t>
            </a:r>
            <a:r>
              <a:rPr lang="en-US" dirty="0"/>
              <a:t> &amp; Littlefield.</a:t>
            </a:r>
          </a:p>
          <a:p>
            <a:r>
              <a:rPr lang="en-US" dirty="0" err="1"/>
              <a:t>Iucu</a:t>
            </a:r>
            <a:r>
              <a:rPr lang="en-US" dirty="0"/>
              <a:t>, O. (2010). Diplomacy and diplomatic functions. Manager, (11), 129-134. </a:t>
            </a:r>
          </a:p>
          <a:p>
            <a:r>
              <a:rPr lang="en-US" dirty="0" err="1"/>
              <a:t>Mintz</a:t>
            </a:r>
            <a:r>
              <a:rPr lang="en-US" dirty="0"/>
              <a:t>, A., &amp; </a:t>
            </a:r>
            <a:r>
              <a:rPr lang="en-US" dirty="0" err="1"/>
              <a:t>DeRouen</a:t>
            </a:r>
            <a:r>
              <a:rPr lang="en-US" dirty="0"/>
              <a:t> Jr, K. (2010). Understanding foreign policy decision making. Cambridge University Press.</a:t>
            </a:r>
          </a:p>
          <a:p>
            <a:r>
              <a:rPr lang="en-US" dirty="0"/>
              <a:t>Sharp, P. (2009). Diplomatic theory of international relations (Vol. 111). Cambridge University Press.</a:t>
            </a:r>
          </a:p>
          <a:p>
            <a:r>
              <a:rPr lang="en-US" dirty="0" err="1"/>
              <a:t>Breuning</a:t>
            </a:r>
            <a:r>
              <a:rPr lang="en-US" dirty="0"/>
              <a:t>, M. (2007). Foreign policy analysis: A comparative introduction. Springer.</a:t>
            </a:r>
          </a:p>
          <a:p>
            <a:r>
              <a:rPr lang="en-US" dirty="0" err="1"/>
              <a:t>Feltham</a:t>
            </a:r>
            <a:r>
              <a:rPr lang="en-US" dirty="0"/>
              <a:t>, R. (2004). Diplomatic handbook. </a:t>
            </a:r>
            <a:r>
              <a:rPr lang="en-US" dirty="0" err="1"/>
              <a:t>Martinus</a:t>
            </a:r>
            <a:r>
              <a:rPr lang="en-US" dirty="0"/>
              <a:t> </a:t>
            </a:r>
            <a:r>
              <a:rPr lang="en-US" dirty="0" err="1"/>
              <a:t>Nijhoff</a:t>
            </a:r>
            <a:r>
              <a:rPr lang="en-US" dirty="0"/>
              <a:t> Publishers.</a:t>
            </a:r>
          </a:p>
          <a:p>
            <a:r>
              <a:rPr lang="en-US" dirty="0"/>
              <a:t>Nazarbayev, N. A. (2007). New Kazakhstan in the new world. Kazakhstanskaya </a:t>
            </a:r>
            <a:r>
              <a:rPr lang="en-US" dirty="0" err="1"/>
              <a:t>pravda</a:t>
            </a:r>
            <a:r>
              <a:rPr lang="en-US" dirty="0"/>
              <a:t>, (33), 25278.</a:t>
            </a:r>
          </a:p>
          <a:p>
            <a:r>
              <a:rPr lang="en-US" dirty="0"/>
              <a:t>Tokayev, K. K. (2000). Foreign policy of Kazakhstan in the conditions of globalization. Almaty, Kazakhstan.</a:t>
            </a:r>
          </a:p>
          <a:p>
            <a:r>
              <a:rPr lang="en-US" dirty="0" err="1"/>
              <a:t>Vanderhill</a:t>
            </a:r>
            <a:r>
              <a:rPr lang="en-US" dirty="0"/>
              <a:t>, R., </a:t>
            </a:r>
            <a:r>
              <a:rPr lang="en-US" dirty="0" err="1"/>
              <a:t>Joireman</a:t>
            </a:r>
            <a:r>
              <a:rPr lang="en-US" dirty="0"/>
              <a:t>, S. F., &amp; </a:t>
            </a:r>
            <a:r>
              <a:rPr lang="en-US" dirty="0" err="1"/>
              <a:t>Tulepbayeva</a:t>
            </a:r>
            <a:r>
              <a:rPr lang="en-US" dirty="0"/>
              <a:t>, R. (2020). Between the bear and the dragon: </a:t>
            </a:r>
            <a:r>
              <a:rPr lang="en-US" dirty="0" err="1"/>
              <a:t>multivectorism</a:t>
            </a:r>
            <a:r>
              <a:rPr lang="en-US" dirty="0"/>
              <a:t> in Kazakhstan as a model strategy for secondary powers. International Affairs, 96(4), 975-993.</a:t>
            </a:r>
          </a:p>
          <a:p>
            <a:r>
              <a:rPr lang="en-US" dirty="0" err="1"/>
              <a:t>Diyarbakırlıoğlu</a:t>
            </a:r>
            <a:r>
              <a:rPr lang="en-US" dirty="0"/>
              <a:t>, K., &amp; </a:t>
            </a:r>
            <a:r>
              <a:rPr lang="en-US" dirty="0" err="1"/>
              <a:t>Yiğit</a:t>
            </a:r>
            <a:r>
              <a:rPr lang="en-US" dirty="0"/>
              <a:t>, S. (2014). Kazakh Multi Vector Foreign Policy in Action. Alternatives: Turkish Journal of International Relations, 13(4).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6119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2113"/>
          </a:xfrm>
        </p:spPr>
        <p:txBody>
          <a:bodyPr>
            <a:normAutofit/>
          </a:bodyPr>
          <a:lstStyle/>
          <a:p>
            <a:pPr algn="r"/>
            <a:r>
              <a:rPr lang="en-US" sz="900" b="1" dirty="0"/>
              <a:t>International Policy and Diplomacy of Kazakhstan </a:t>
            </a:r>
            <a:r>
              <a:rPr lang="en-US" sz="900" b="1" dirty="0" smtClean="0"/>
              <a:t>– lecture 4</a:t>
            </a:r>
            <a:endParaRPr lang="en-US" sz="9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763" y="871538"/>
            <a:ext cx="11401425" cy="557212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cap="all" dirty="0"/>
              <a:t>Lecture 4. Multilateral diplomacy; objectives, means and instruments </a:t>
            </a: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Topics </a:t>
            </a:r>
            <a:r>
              <a:rPr lang="en-US" b="1" dirty="0"/>
              <a:t>to Be Covered: </a:t>
            </a:r>
            <a:endParaRPr lang="en-US" b="1" dirty="0" smtClean="0"/>
          </a:p>
          <a:p>
            <a:r>
              <a:rPr lang="en-US" dirty="0"/>
              <a:t>History of </a:t>
            </a:r>
            <a:r>
              <a:rPr lang="en-US" dirty="0" smtClean="0"/>
              <a:t>multilateralism; </a:t>
            </a:r>
            <a:endParaRPr lang="en-US" dirty="0"/>
          </a:p>
          <a:p>
            <a:pPr lvl="0"/>
            <a:r>
              <a:rPr lang="en-US" dirty="0"/>
              <a:t>Current regimes of multilateral diplomacy on global and regional levels;</a:t>
            </a:r>
          </a:p>
          <a:p>
            <a:pPr lvl="0"/>
            <a:r>
              <a:rPr lang="en-US" dirty="0"/>
              <a:t>International regime and International intergovernmental organization; difference and similarity;</a:t>
            </a:r>
          </a:p>
          <a:p>
            <a:pPr lvl="0"/>
            <a:r>
              <a:rPr lang="en-US" dirty="0"/>
              <a:t>Membership in a IGO and/or participation in a treaty and its implications for a state;</a:t>
            </a:r>
          </a:p>
          <a:p>
            <a:pPr lvl="0"/>
            <a:r>
              <a:rPr lang="en-US" dirty="0"/>
              <a:t>Collective security; means, aims, implications;</a:t>
            </a:r>
          </a:p>
          <a:p>
            <a:pPr lvl="0"/>
            <a:r>
              <a:rPr lang="en-US" dirty="0"/>
              <a:t>Integrational structures and </a:t>
            </a:r>
            <a:r>
              <a:rPr lang="en-US" dirty="0" smtClean="0"/>
              <a:t>powers of supra-national </a:t>
            </a:r>
            <a:r>
              <a:rPr lang="en-US" dirty="0"/>
              <a:t>organs.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953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764" y="701736"/>
            <a:ext cx="11534774" cy="589908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2113"/>
          </a:xfrm>
        </p:spPr>
        <p:txBody>
          <a:bodyPr>
            <a:normAutofit/>
          </a:bodyPr>
          <a:lstStyle/>
          <a:p>
            <a:pPr algn="r"/>
            <a:r>
              <a:rPr lang="en-US" sz="900" b="1" dirty="0"/>
              <a:t>International Policy and Diplomacy of Kazakhstan </a:t>
            </a:r>
            <a:r>
              <a:rPr lang="en-US" sz="900" b="1" dirty="0" smtClean="0"/>
              <a:t>– lecture 4</a:t>
            </a:r>
            <a:endParaRPr lang="en-US" sz="9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763" y="871538"/>
            <a:ext cx="11401425" cy="5572125"/>
          </a:xfrm>
        </p:spPr>
        <p:txBody>
          <a:bodyPr/>
          <a:lstStyle/>
          <a:p>
            <a:pPr marL="0" indent="0">
              <a:buNone/>
            </a:pPr>
            <a:r>
              <a:rPr lang="en-US" b="1" cap="all" dirty="0">
                <a:latin typeface="Arial Black" panose="020B0A04020102020204" pitchFamily="34" charset="0"/>
              </a:rPr>
              <a:t>Terms </a:t>
            </a:r>
            <a:r>
              <a:rPr lang="en-US" b="1" cap="all" dirty="0" smtClean="0">
                <a:latin typeface="Arial Black" panose="020B0A04020102020204" pitchFamily="34" charset="0"/>
              </a:rPr>
              <a:t>and definitions</a:t>
            </a:r>
            <a:endParaRPr lang="en-US" cap="all" dirty="0">
              <a:latin typeface="Arial Black" panose="020B0A04020102020204" pitchFamily="34" charset="0"/>
            </a:endParaRPr>
          </a:p>
          <a:p>
            <a:pPr lvl="0"/>
            <a:r>
              <a:rPr lang="en-US" dirty="0">
                <a:latin typeface="Arial Black" panose="020B0A04020102020204" pitchFamily="34" charset="0"/>
              </a:rPr>
              <a:t>Multilateral </a:t>
            </a:r>
            <a:r>
              <a:rPr lang="en-US" dirty="0" smtClean="0">
                <a:latin typeface="Arial Black" panose="020B0A04020102020204" pitchFamily="34" charset="0"/>
              </a:rPr>
              <a:t>diplomacy</a:t>
            </a:r>
            <a:endParaRPr lang="en-US" dirty="0">
              <a:latin typeface="Arial Black" panose="020B0A04020102020204" pitchFamily="34" charset="0"/>
            </a:endParaRPr>
          </a:p>
          <a:p>
            <a:pPr lvl="0"/>
            <a:r>
              <a:rPr lang="en-US" dirty="0">
                <a:latin typeface="Arial Black" panose="020B0A04020102020204" pitchFamily="34" charset="0"/>
              </a:rPr>
              <a:t>International regime</a:t>
            </a:r>
          </a:p>
          <a:p>
            <a:pPr lvl="0"/>
            <a:r>
              <a:rPr lang="en-US" dirty="0">
                <a:latin typeface="Arial Black" panose="020B0A04020102020204" pitchFamily="34" charset="0"/>
              </a:rPr>
              <a:t>International intergovernmental organization</a:t>
            </a:r>
          </a:p>
          <a:p>
            <a:pPr lvl="0"/>
            <a:r>
              <a:rPr lang="en-US" dirty="0">
                <a:latin typeface="Arial Black" panose="020B0A04020102020204" pitchFamily="34" charset="0"/>
              </a:rPr>
              <a:t>Charter and treaty obligations of a state;</a:t>
            </a:r>
          </a:p>
          <a:p>
            <a:pPr lvl="0"/>
            <a:r>
              <a:rPr lang="en-US" dirty="0">
                <a:latin typeface="Arial Black" panose="020B0A04020102020204" pitchFamily="34" charset="0"/>
              </a:rPr>
              <a:t>Collective security;</a:t>
            </a:r>
          </a:p>
          <a:p>
            <a:pPr lvl="0"/>
            <a:r>
              <a:rPr lang="en-US" dirty="0">
                <a:latin typeface="Arial Black" panose="020B0A04020102020204" pitchFamily="34" charset="0"/>
              </a:rPr>
              <a:t>Integration;</a:t>
            </a:r>
          </a:p>
          <a:p>
            <a:pPr lvl="0"/>
            <a:r>
              <a:rPr lang="en-US" dirty="0">
                <a:latin typeface="Arial Black" panose="020B0A04020102020204" pitchFamily="34" charset="0"/>
              </a:rPr>
              <a:t>Supra-national organs and powers.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Flowchart: Sequential Access Storage 6"/>
          <p:cNvSpPr/>
          <p:nvPr/>
        </p:nvSpPr>
        <p:spPr>
          <a:xfrm flipH="1">
            <a:off x="7400924" y="4129088"/>
            <a:ext cx="3952875" cy="1928812"/>
          </a:xfrm>
          <a:prstGeom prst="flowChartMagnetic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cap="all" dirty="0" smtClean="0">
                <a:latin typeface="Arial Black" panose="020B0A04020102020204" pitchFamily="34" charset="0"/>
              </a:rPr>
              <a:t>Try to come up with a definition yourself</a:t>
            </a:r>
            <a:endParaRPr lang="en-US" sz="2400" cap="all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7259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2113"/>
          </a:xfrm>
        </p:spPr>
        <p:txBody>
          <a:bodyPr>
            <a:normAutofit/>
          </a:bodyPr>
          <a:lstStyle/>
          <a:p>
            <a:pPr algn="r"/>
            <a:r>
              <a:rPr lang="en-US" sz="900" b="1" dirty="0"/>
              <a:t>International Policy and Diplomacy of Kazakhstan </a:t>
            </a:r>
            <a:r>
              <a:rPr lang="en-US" sz="900" b="1" dirty="0" smtClean="0"/>
              <a:t>– lecture 4</a:t>
            </a:r>
            <a:endParaRPr lang="en-US" sz="9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7" y="257176"/>
            <a:ext cx="11401425" cy="66008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300" b="1" cap="all" dirty="0"/>
              <a:t>Terms </a:t>
            </a:r>
            <a:r>
              <a:rPr lang="en-US" sz="2300" b="1" cap="all" dirty="0" smtClean="0"/>
              <a:t>and definitions</a:t>
            </a:r>
            <a:endParaRPr lang="en-US" sz="2300" b="1" cap="all" dirty="0"/>
          </a:p>
          <a:p>
            <a:pPr lvl="0"/>
            <a:r>
              <a:rPr lang="en-US" sz="2300" b="1" dirty="0"/>
              <a:t>Multilateral </a:t>
            </a:r>
            <a:r>
              <a:rPr lang="en-US" sz="2300" b="1" dirty="0" smtClean="0"/>
              <a:t>diplomacy - practice </a:t>
            </a:r>
            <a:r>
              <a:rPr lang="en-US" sz="2300" b="1" dirty="0"/>
              <a:t>of involving more than two nations or parties in achieving diplomatic solutions to supranational </a:t>
            </a:r>
            <a:r>
              <a:rPr lang="en-US" sz="2300" b="1" dirty="0" smtClean="0"/>
              <a:t>problems;</a:t>
            </a:r>
            <a:endParaRPr lang="en-US" sz="2300" b="1" dirty="0"/>
          </a:p>
          <a:p>
            <a:pPr lvl="0"/>
            <a:r>
              <a:rPr lang="en-US" sz="2300" b="1" dirty="0"/>
              <a:t>International </a:t>
            </a:r>
            <a:r>
              <a:rPr lang="en-US" sz="2300" b="1" dirty="0"/>
              <a:t>regime - “set of implicit or explicit principles, norms, rules, and decision-making procedures around which actors' expectations converge” (Krasner, 1983</a:t>
            </a:r>
            <a:r>
              <a:rPr lang="en-US" sz="2300" b="1" dirty="0" smtClean="0"/>
              <a:t>);</a:t>
            </a:r>
            <a:endParaRPr lang="en-US" sz="2300" b="1" dirty="0"/>
          </a:p>
          <a:p>
            <a:pPr lvl="0"/>
            <a:r>
              <a:rPr lang="en-US" sz="2300" b="1" dirty="0"/>
              <a:t>International intergovernmental </a:t>
            </a:r>
            <a:r>
              <a:rPr lang="en-US" sz="2300" b="1" dirty="0" smtClean="0"/>
              <a:t>organization - composed of </a:t>
            </a:r>
            <a:r>
              <a:rPr lang="en-US" sz="2300" b="1" dirty="0"/>
              <a:t>sovereign states </a:t>
            </a:r>
            <a:r>
              <a:rPr lang="en-US" sz="2300" b="1" dirty="0" smtClean="0"/>
              <a:t>(member states) through a treaty (charter</a:t>
            </a:r>
            <a:r>
              <a:rPr lang="en-US" sz="2300" b="1" dirty="0"/>
              <a:t>)</a:t>
            </a:r>
            <a:r>
              <a:rPr lang="en-US" sz="2300" b="1" dirty="0" smtClean="0"/>
              <a:t> for handling common </a:t>
            </a:r>
            <a:r>
              <a:rPr lang="en-US" sz="2300" b="1" dirty="0"/>
              <a:t>interests and governed </a:t>
            </a:r>
            <a:r>
              <a:rPr lang="en-US" sz="2300" b="1" dirty="0" smtClean="0"/>
              <a:t>by public </a:t>
            </a:r>
            <a:r>
              <a:rPr lang="en-US" sz="2300" b="1" dirty="0"/>
              <a:t>international </a:t>
            </a:r>
            <a:r>
              <a:rPr lang="en-US" sz="2300" b="1" dirty="0" smtClean="0"/>
              <a:t>law. </a:t>
            </a:r>
            <a:r>
              <a:rPr lang="en-US" sz="2300" b="1" dirty="0"/>
              <a:t>Treaties </a:t>
            </a:r>
            <a:r>
              <a:rPr lang="en-US" sz="2300" b="1" dirty="0" smtClean="0"/>
              <a:t>provide </a:t>
            </a:r>
            <a:r>
              <a:rPr lang="en-US" sz="2300" b="1" dirty="0"/>
              <a:t>the IGO with an international legal </a:t>
            </a:r>
            <a:r>
              <a:rPr lang="en-US" sz="2300" b="1" dirty="0" smtClean="0"/>
              <a:t>personality; </a:t>
            </a:r>
            <a:endParaRPr lang="en-US" sz="2300" b="1" dirty="0"/>
          </a:p>
          <a:p>
            <a:pPr lvl="0"/>
            <a:r>
              <a:rPr lang="en-US" sz="2300" b="1" dirty="0"/>
              <a:t>Charter and treaty obligations of a </a:t>
            </a:r>
            <a:r>
              <a:rPr lang="en-US" sz="2300" b="1" dirty="0" smtClean="0"/>
              <a:t>state - </a:t>
            </a:r>
            <a:r>
              <a:rPr lang="en-US" sz="2300" b="1" i="1" dirty="0"/>
              <a:t>p</a:t>
            </a:r>
            <a:r>
              <a:rPr lang="en-US" sz="2300" b="1" i="1" dirty="0" smtClean="0"/>
              <a:t>acta </a:t>
            </a:r>
            <a:r>
              <a:rPr lang="en-US" sz="2300" b="1" i="1" dirty="0"/>
              <a:t>sunt </a:t>
            </a:r>
            <a:r>
              <a:rPr lang="en-US" sz="2300" b="1" i="1" dirty="0" smtClean="0"/>
              <a:t>servanda</a:t>
            </a:r>
            <a:r>
              <a:rPr lang="en-US" sz="2300" b="1" i="1" dirty="0"/>
              <a:t> </a:t>
            </a:r>
            <a:r>
              <a:rPr lang="en-US" sz="2300" b="1" dirty="0"/>
              <a:t>(</a:t>
            </a:r>
            <a:r>
              <a:rPr lang="en-US" sz="2300" b="1" dirty="0" smtClean="0"/>
              <a:t>agreements </a:t>
            </a:r>
            <a:r>
              <a:rPr lang="en-US" sz="2300" b="1" dirty="0"/>
              <a:t>must be </a:t>
            </a:r>
            <a:r>
              <a:rPr lang="en-US" sz="2300" b="1" dirty="0" smtClean="0"/>
              <a:t>kept) makes a treaty binding for its parties;</a:t>
            </a:r>
            <a:endParaRPr lang="en-US" sz="2300" b="1" dirty="0"/>
          </a:p>
          <a:p>
            <a:pPr lvl="0"/>
            <a:r>
              <a:rPr lang="en-US" sz="2300" b="1" dirty="0"/>
              <a:t>Collective </a:t>
            </a:r>
            <a:r>
              <a:rPr lang="en-US" sz="2300" b="1" dirty="0"/>
              <a:t>security </a:t>
            </a:r>
            <a:r>
              <a:rPr lang="en-US" sz="2300" b="1" dirty="0" smtClean="0"/>
              <a:t>– an arrangement where </a:t>
            </a:r>
            <a:r>
              <a:rPr lang="en-US" sz="2300" b="1" dirty="0"/>
              <a:t>an aggressor against </a:t>
            </a:r>
            <a:r>
              <a:rPr lang="en-US" sz="2300" b="1" dirty="0" smtClean="0"/>
              <a:t>one </a:t>
            </a:r>
            <a:r>
              <a:rPr lang="en-US" sz="2300" b="1" dirty="0"/>
              <a:t>state is considered an aggressor against all other states, which act together to repel the </a:t>
            </a:r>
            <a:r>
              <a:rPr lang="en-US" sz="2300" b="1" dirty="0" smtClean="0"/>
              <a:t>aggressor;</a:t>
            </a:r>
            <a:endParaRPr lang="en-US" sz="2300" b="1" dirty="0"/>
          </a:p>
          <a:p>
            <a:pPr lvl="0"/>
            <a:r>
              <a:rPr lang="en-US" sz="2300" b="1" dirty="0"/>
              <a:t>Integration - process whereby the quality of relations among </a:t>
            </a:r>
            <a:r>
              <a:rPr lang="en-US" sz="2300" b="1" dirty="0" smtClean="0"/>
              <a:t>states changes to </a:t>
            </a:r>
            <a:r>
              <a:rPr lang="en-US" sz="2300" b="1" dirty="0"/>
              <a:t>erode the autonomy of each and make it part of a larger </a:t>
            </a:r>
            <a:r>
              <a:rPr lang="en-US" sz="2300" b="1" dirty="0" smtClean="0"/>
              <a:t>aggregate;</a:t>
            </a:r>
            <a:endParaRPr lang="en-US" sz="2300" b="1" dirty="0"/>
          </a:p>
          <a:p>
            <a:pPr lvl="0"/>
            <a:r>
              <a:rPr lang="en-US" sz="2300" b="1" dirty="0"/>
              <a:t>Supra-national organs and </a:t>
            </a:r>
            <a:r>
              <a:rPr lang="en-US" sz="2300" b="1" dirty="0" smtClean="0"/>
              <a:t>powers - in </a:t>
            </a:r>
            <a:r>
              <a:rPr lang="en-US" sz="2300" b="1" dirty="0"/>
              <a:t>a multinational union </a:t>
            </a:r>
            <a:r>
              <a:rPr lang="en-US" sz="2300" b="1" dirty="0" smtClean="0"/>
              <a:t>member states cede </a:t>
            </a:r>
            <a:r>
              <a:rPr lang="en-US" sz="2300" b="1" dirty="0"/>
              <a:t>authority and sovereignty on at least some internal matters to </a:t>
            </a:r>
            <a:r>
              <a:rPr lang="en-US" sz="2300" b="1" dirty="0" smtClean="0"/>
              <a:t>a organ – comprising of the lawful representatives of the member states - whose </a:t>
            </a:r>
            <a:r>
              <a:rPr lang="en-US" sz="2300" b="1" dirty="0"/>
              <a:t>decisions are binding on its members</a:t>
            </a:r>
            <a:r>
              <a:rPr lang="en-US" sz="2300" b="1" dirty="0" smtClean="0"/>
              <a:t>.</a:t>
            </a:r>
            <a:endParaRPr lang="en-US" sz="2300" b="1" dirty="0"/>
          </a:p>
        </p:txBody>
      </p:sp>
    </p:spTree>
    <p:extLst>
      <p:ext uri="{BB962C8B-B14F-4D97-AF65-F5344CB8AC3E}">
        <p14:creationId xmlns:p14="http://schemas.microsoft.com/office/powerpoint/2010/main" val="694316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2113"/>
          </a:xfrm>
        </p:spPr>
        <p:txBody>
          <a:bodyPr>
            <a:normAutofit/>
          </a:bodyPr>
          <a:lstStyle/>
          <a:p>
            <a:pPr algn="r"/>
            <a:r>
              <a:rPr lang="en-US" sz="900" b="1" dirty="0"/>
              <a:t>International Policy and Diplomacy of Kazakhstan </a:t>
            </a:r>
            <a:r>
              <a:rPr lang="en-US" sz="900" b="1" dirty="0" smtClean="0"/>
              <a:t>– lecture 4</a:t>
            </a:r>
            <a:endParaRPr lang="en-US" sz="9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763" y="871538"/>
            <a:ext cx="11401425" cy="5572125"/>
          </a:xfrm>
        </p:spPr>
        <p:txBody>
          <a:bodyPr/>
          <a:lstStyle/>
          <a:p>
            <a:pPr marL="0" indent="0" algn="ctr">
              <a:buNone/>
            </a:pPr>
            <a:r>
              <a:rPr lang="en-US" b="1" cap="all" dirty="0"/>
              <a:t>History of </a:t>
            </a:r>
            <a:r>
              <a:rPr lang="en-US" b="1" cap="all" dirty="0" smtClean="0"/>
              <a:t>multilateralism</a:t>
            </a:r>
            <a:endParaRPr lang="en-US" b="1" cap="all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06157721"/>
              </p:ext>
            </p:extLst>
          </p:nvPr>
        </p:nvGraphicFramePr>
        <p:xfrm>
          <a:off x="385763" y="719666"/>
          <a:ext cx="11401425" cy="58954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173547151"/>
              </p:ext>
            </p:extLst>
          </p:nvPr>
        </p:nvGraphicFramePr>
        <p:xfrm>
          <a:off x="2032000" y="3986213"/>
          <a:ext cx="8128000" cy="2343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Action Button: Help 5">
            <a:hlinkClick r:id="" action="ppaction://noaction" highlightClick="1"/>
          </p:cNvPr>
          <p:cNvSpPr/>
          <p:nvPr/>
        </p:nvSpPr>
        <p:spPr>
          <a:xfrm>
            <a:off x="838200" y="4783952"/>
            <a:ext cx="1042416" cy="1042416"/>
          </a:xfrm>
          <a:prstGeom prst="actionButtonHel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ction Button: Help 6">
            <a:hlinkClick r:id="" action="ppaction://noaction" highlightClick="1"/>
          </p:cNvPr>
          <p:cNvSpPr/>
          <p:nvPr/>
        </p:nvSpPr>
        <p:spPr>
          <a:xfrm>
            <a:off x="10299256" y="4783952"/>
            <a:ext cx="1042416" cy="1042416"/>
          </a:xfrm>
          <a:prstGeom prst="actionButtonHel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568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2113"/>
          </a:xfrm>
        </p:spPr>
        <p:txBody>
          <a:bodyPr>
            <a:normAutofit/>
          </a:bodyPr>
          <a:lstStyle/>
          <a:p>
            <a:pPr algn="r"/>
            <a:r>
              <a:rPr lang="en-US" sz="900" b="1" dirty="0"/>
              <a:t>International Policy and Diplomacy of Kazakhstan </a:t>
            </a:r>
            <a:r>
              <a:rPr lang="en-US" sz="900" b="1" dirty="0" smtClean="0"/>
              <a:t>– lecture 4</a:t>
            </a:r>
            <a:endParaRPr lang="en-US" sz="9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763" y="871538"/>
            <a:ext cx="11401425" cy="5572125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Let us see…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www.youtube.com/watch?v=c-WO73Dh7rY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hlinkClick r:id="rId3"/>
              </a:rPr>
              <a:t>https://www.youtube.com/watch?v=-</a:t>
            </a:r>
            <a:r>
              <a:rPr lang="en-US" dirty="0" smtClean="0">
                <a:hlinkClick r:id="rId3"/>
              </a:rPr>
              <a:t>D8wB6ATdBI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0005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2113"/>
          </a:xfrm>
        </p:spPr>
        <p:txBody>
          <a:bodyPr>
            <a:normAutofit/>
          </a:bodyPr>
          <a:lstStyle/>
          <a:p>
            <a:pPr algn="r"/>
            <a:r>
              <a:rPr lang="en-US" sz="900" b="1" dirty="0"/>
              <a:t>International Policy and Diplomacy of Kazakhstan </a:t>
            </a:r>
            <a:r>
              <a:rPr lang="en-US" sz="900" b="1" dirty="0" smtClean="0"/>
              <a:t>– lecture 4</a:t>
            </a:r>
            <a:endParaRPr lang="en-US" sz="9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763" y="871538"/>
            <a:ext cx="11401425" cy="5572125"/>
          </a:xfrm>
        </p:spPr>
        <p:txBody>
          <a:bodyPr/>
          <a:lstStyle/>
          <a:p>
            <a:pPr marL="0" lvl="0" indent="0" algn="ctr">
              <a:buNone/>
            </a:pPr>
            <a:endParaRPr lang="en-US" sz="4000" cap="all" dirty="0" smtClean="0">
              <a:solidFill>
                <a:schemeClr val="accent2"/>
              </a:solidFill>
              <a:latin typeface="Arial Black" panose="020B0A04020102020204" pitchFamily="34" charset="0"/>
            </a:endParaRPr>
          </a:p>
          <a:p>
            <a:pPr marL="0" lvl="0" indent="0" algn="ctr">
              <a:buNone/>
            </a:pPr>
            <a:r>
              <a:rPr lang="en-US" sz="4000" cap="all" dirty="0" smtClean="0">
                <a:solidFill>
                  <a:schemeClr val="accent2"/>
                </a:solidFill>
                <a:latin typeface="Arial Black" panose="020B0A04020102020204" pitchFamily="34" charset="0"/>
              </a:rPr>
              <a:t>What current </a:t>
            </a:r>
            <a:r>
              <a:rPr lang="en-US" sz="4000" cap="all" dirty="0">
                <a:solidFill>
                  <a:schemeClr val="accent2"/>
                </a:solidFill>
                <a:latin typeface="Arial Black" panose="020B0A04020102020204" pitchFamily="34" charset="0"/>
              </a:rPr>
              <a:t>regimes of multilateral diplomacy on global and regional </a:t>
            </a:r>
            <a:r>
              <a:rPr lang="en-US" sz="4000" cap="all" dirty="0" smtClean="0">
                <a:solidFill>
                  <a:schemeClr val="accent2"/>
                </a:solidFill>
                <a:latin typeface="Arial Black" panose="020B0A04020102020204" pitchFamily="34" charset="0"/>
              </a:rPr>
              <a:t>levels do you know? </a:t>
            </a:r>
          </a:p>
          <a:p>
            <a:pPr marL="0" lvl="0" indent="0" algn="ctr">
              <a:buNone/>
            </a:pPr>
            <a:endParaRPr lang="en-US" sz="4000" cap="all" dirty="0" smtClean="0">
              <a:solidFill>
                <a:schemeClr val="accent2"/>
              </a:solidFill>
              <a:latin typeface="Arial Black" panose="020B0A04020102020204" pitchFamily="34" charset="0"/>
            </a:endParaRPr>
          </a:p>
          <a:p>
            <a:pPr marL="0" lvl="0" indent="0" algn="ctr">
              <a:buNone/>
            </a:pPr>
            <a:endParaRPr lang="en-US" sz="4000" cap="all" dirty="0">
              <a:solidFill>
                <a:schemeClr val="accent2"/>
              </a:solidFill>
              <a:latin typeface="Arial Black" panose="020B0A04020102020204" pitchFamily="34" charset="0"/>
            </a:endParaRPr>
          </a:p>
          <a:p>
            <a:pPr marL="0" lvl="0" indent="0" algn="ctr">
              <a:buNone/>
            </a:pPr>
            <a:r>
              <a:rPr lang="en-US" sz="4000" cap="all" dirty="0" smtClean="0">
                <a:solidFill>
                  <a:schemeClr val="accent2"/>
                </a:solidFill>
                <a:latin typeface="Arial Black" panose="020B0A04020102020204" pitchFamily="34" charset="0"/>
              </a:rPr>
              <a:t>What is their purpose?</a:t>
            </a:r>
          </a:p>
          <a:p>
            <a:pPr marL="0" lvl="0" indent="0">
              <a:buNone/>
            </a:pPr>
            <a:endParaRPr lang="en-US" dirty="0"/>
          </a:p>
          <a:p>
            <a:pPr marL="0" lv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3259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2113"/>
          </a:xfrm>
        </p:spPr>
        <p:txBody>
          <a:bodyPr>
            <a:normAutofit/>
          </a:bodyPr>
          <a:lstStyle/>
          <a:p>
            <a:pPr algn="r"/>
            <a:r>
              <a:rPr lang="en-US" sz="900" b="1" dirty="0"/>
              <a:t>International Policy and Diplomacy of Kazakhstan </a:t>
            </a:r>
            <a:r>
              <a:rPr lang="en-US" sz="900" b="1" dirty="0" smtClean="0"/>
              <a:t>– lecture 4</a:t>
            </a:r>
            <a:endParaRPr lang="en-US" sz="9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763" y="871538"/>
            <a:ext cx="11401425" cy="5572125"/>
          </a:xfrm>
        </p:spPr>
        <p:txBody>
          <a:bodyPr/>
          <a:lstStyle/>
          <a:p>
            <a:pPr lvl="0"/>
            <a:r>
              <a:rPr lang="en-US" b="1" dirty="0"/>
              <a:t>International regime - “set of </a:t>
            </a:r>
            <a:r>
              <a:rPr lang="en-US" b="1" u="sng" dirty="0"/>
              <a:t>implicit </a:t>
            </a:r>
            <a:r>
              <a:rPr lang="en-US" b="1" dirty="0"/>
              <a:t>or</a:t>
            </a:r>
            <a:r>
              <a:rPr lang="en-US" b="1" u="sng" dirty="0"/>
              <a:t> explicit </a:t>
            </a:r>
            <a:r>
              <a:rPr lang="en-US" b="1" dirty="0"/>
              <a:t>principles, norms, rules, and decision-making procedures around which actors' expectations converge” (Krasner, 1983);</a:t>
            </a:r>
          </a:p>
          <a:p>
            <a:pPr lvl="0"/>
            <a:r>
              <a:rPr lang="en-US" b="1" dirty="0"/>
              <a:t>International intergovernmental organization - composed of sovereign states (member states) through a treaty (charter) for handling common interests and governed by public international law. Treaties provide the IGO with an international legal </a:t>
            </a:r>
            <a:r>
              <a:rPr lang="en-US" b="1" dirty="0" smtClean="0"/>
              <a:t>personality.</a:t>
            </a:r>
          </a:p>
          <a:p>
            <a:pPr lvl="0"/>
            <a:endParaRPr lang="en-US" b="1" dirty="0"/>
          </a:p>
        </p:txBody>
      </p:sp>
      <p:sp>
        <p:nvSpPr>
          <p:cNvPr id="4" name="Action Button: Help 3">
            <a:hlinkClick r:id="" action="ppaction://noaction" highlightClick="1"/>
          </p:cNvPr>
          <p:cNvSpPr/>
          <p:nvPr/>
        </p:nvSpPr>
        <p:spPr>
          <a:xfrm>
            <a:off x="5514975" y="4057650"/>
            <a:ext cx="5200650" cy="2386013"/>
          </a:xfrm>
          <a:prstGeom prst="actionButtonHel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4000" b="1" cap="all" dirty="0">
                <a:latin typeface="Arial Black" panose="020B0A04020102020204" pitchFamily="34" charset="0"/>
              </a:rPr>
              <a:t>Similar </a:t>
            </a:r>
          </a:p>
          <a:p>
            <a:pPr lvl="0" algn="ctr"/>
            <a:r>
              <a:rPr lang="en-US" sz="4000" b="1" cap="all" dirty="0">
                <a:latin typeface="Arial Black" panose="020B0A04020102020204" pitchFamily="34" charset="0"/>
              </a:rPr>
              <a:t>Or</a:t>
            </a:r>
          </a:p>
          <a:p>
            <a:pPr lvl="0" algn="ctr"/>
            <a:r>
              <a:rPr lang="en-US" sz="4000" b="1" cap="all" dirty="0">
                <a:latin typeface="Arial Black" panose="020B0A04020102020204" pitchFamily="34" charset="0"/>
              </a:rPr>
              <a:t>Different 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0294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2113"/>
          </a:xfrm>
        </p:spPr>
        <p:txBody>
          <a:bodyPr>
            <a:normAutofit/>
          </a:bodyPr>
          <a:lstStyle/>
          <a:p>
            <a:pPr algn="r"/>
            <a:r>
              <a:rPr lang="en-US" sz="900" b="1" dirty="0"/>
              <a:t>International Policy and Diplomacy of Kazakhstan </a:t>
            </a:r>
            <a:r>
              <a:rPr lang="en-US" sz="900" b="1" dirty="0" smtClean="0"/>
              <a:t>– lecture 4</a:t>
            </a:r>
            <a:endParaRPr lang="en-US" sz="9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763" y="871538"/>
            <a:ext cx="11401425" cy="5572125"/>
          </a:xfrm>
        </p:spPr>
        <p:txBody>
          <a:bodyPr>
            <a:normAutofit fontScale="70000" lnSpcReduction="20000"/>
          </a:bodyPr>
          <a:lstStyle/>
          <a:p>
            <a:pPr marL="0" lvl="0" indent="0">
              <a:buNone/>
            </a:pPr>
            <a:r>
              <a:rPr lang="en-US" dirty="0"/>
              <a:t>Membership in a IGO and/or participation in a treaty and its implications for a state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i="1" dirty="0">
                <a:latin typeface="Arial Black" panose="020B0A04020102020204" pitchFamily="34" charset="0"/>
              </a:rPr>
              <a:t>The </a:t>
            </a:r>
            <a:r>
              <a:rPr lang="en-US" b="1" i="1" dirty="0">
                <a:latin typeface="Arial Black" panose="020B0A04020102020204" pitchFamily="34" charset="0"/>
              </a:rPr>
              <a:t>Vienna Convention</a:t>
            </a:r>
            <a:r>
              <a:rPr lang="en-US" i="1" dirty="0">
                <a:latin typeface="Arial Black" panose="020B0A04020102020204" pitchFamily="34" charset="0"/>
              </a:rPr>
              <a:t> on the Law of </a:t>
            </a:r>
            <a:r>
              <a:rPr lang="en-US" b="1" i="1" dirty="0">
                <a:latin typeface="Arial Black" panose="020B0A04020102020204" pitchFamily="34" charset="0"/>
              </a:rPr>
              <a:t>Treaties</a:t>
            </a:r>
            <a:r>
              <a:rPr lang="en-US" i="1" dirty="0">
                <a:latin typeface="Arial Black" panose="020B0A04020102020204" pitchFamily="34" charset="0"/>
              </a:rPr>
              <a:t> (VCLT) </a:t>
            </a:r>
          </a:p>
          <a:p>
            <a:r>
              <a:rPr lang="en-US" dirty="0"/>
              <a:t>Article 2 </a:t>
            </a:r>
            <a:br>
              <a:rPr lang="en-US" dirty="0"/>
            </a:br>
            <a:r>
              <a:rPr lang="en-US" dirty="0" smtClean="0"/>
              <a:t>(</a:t>
            </a:r>
            <a:r>
              <a:rPr lang="en-US" dirty="0"/>
              <a:t>a) 'treaty' </a:t>
            </a:r>
            <a:r>
              <a:rPr lang="en-US" dirty="0" smtClean="0"/>
              <a:t>- an </a:t>
            </a:r>
            <a:r>
              <a:rPr lang="en-US" dirty="0"/>
              <a:t>international agreement concluded between States in written form and governed by international law, whether embodied in a single instrument or in two or more related instruments and whatever its particular designation; 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/>
              <a:t>b) 'ratification', 'acceptance', 'approval' and 'accession' </a:t>
            </a:r>
            <a:r>
              <a:rPr lang="en-US" dirty="0" smtClean="0"/>
              <a:t>- the </a:t>
            </a:r>
            <a:r>
              <a:rPr lang="en-US" dirty="0"/>
              <a:t>international </a:t>
            </a:r>
            <a:r>
              <a:rPr lang="en-US" dirty="0" smtClean="0"/>
              <a:t>act, a State establishes </a:t>
            </a:r>
            <a:r>
              <a:rPr lang="en-US" dirty="0"/>
              <a:t>on the international plane its consent to be bound by a treaty; 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/>
              <a:t>c) 'full powers' </a:t>
            </a:r>
            <a:r>
              <a:rPr lang="en-US" dirty="0" smtClean="0"/>
              <a:t>- a </a:t>
            </a:r>
            <a:r>
              <a:rPr lang="en-US" dirty="0"/>
              <a:t>person or persons to represent the State for negotiating, adopting or authenticating the text of a treaty, for expressing the consent of the State to be bound by a </a:t>
            </a:r>
            <a:r>
              <a:rPr lang="en-US" dirty="0" smtClean="0"/>
              <a:t>treaty; </a:t>
            </a:r>
          </a:p>
          <a:p>
            <a:r>
              <a:rPr lang="en-US" dirty="0" smtClean="0"/>
              <a:t>(</a:t>
            </a:r>
            <a:r>
              <a:rPr lang="en-US" dirty="0"/>
              <a:t>d) 'reservation' </a:t>
            </a:r>
            <a:r>
              <a:rPr lang="en-US" dirty="0" smtClean="0"/>
              <a:t>- unilateral statement by </a:t>
            </a:r>
            <a:r>
              <a:rPr lang="en-US" dirty="0"/>
              <a:t>a State, when signing, ratifying, accepting, approving or acceding to a </a:t>
            </a:r>
            <a:r>
              <a:rPr lang="en-US" dirty="0" smtClean="0"/>
              <a:t>treaty … to </a:t>
            </a:r>
            <a:r>
              <a:rPr lang="en-US" dirty="0"/>
              <a:t>exclude or to modify the legal effect of certain provisions of the treaty in their application to that State; 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/>
              <a:t>e) 'negotiating State' means a State which took part in the drawing up and adoption of the text of the treaty; 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/>
              <a:t>f) 'contracting State' means a State which has consented to be bound by the treaty, whether or not the treaty has entered into force; 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/>
              <a:t>g) 'party' means a State which has consented to be bound by the treaty and for which the treaty is in </a:t>
            </a:r>
            <a:r>
              <a:rPr lang="en-US" dirty="0" smtClean="0"/>
              <a:t>force. 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051284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1097</Words>
  <Application>Microsoft Office PowerPoint</Application>
  <PresentationFormat>Widescreen</PresentationFormat>
  <Paragraphs>127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Algerian</vt:lpstr>
      <vt:lpstr>Arial</vt:lpstr>
      <vt:lpstr>Arial Black</vt:lpstr>
      <vt:lpstr>Calibri</vt:lpstr>
      <vt:lpstr>Calibri Light</vt:lpstr>
      <vt:lpstr>Office Theme</vt:lpstr>
      <vt:lpstr>International Policy and Diplomacy of Kazakhstan </vt:lpstr>
      <vt:lpstr>International Policy and Diplomacy of Kazakhstan – lecture 4</vt:lpstr>
      <vt:lpstr>International Policy and Diplomacy of Kazakhstan – lecture 4</vt:lpstr>
      <vt:lpstr>International Policy and Diplomacy of Kazakhstan – lecture 4</vt:lpstr>
      <vt:lpstr>International Policy and Diplomacy of Kazakhstan – lecture 4</vt:lpstr>
      <vt:lpstr>International Policy and Diplomacy of Kazakhstan – lecture 4</vt:lpstr>
      <vt:lpstr>International Policy and Diplomacy of Kazakhstan – lecture 4</vt:lpstr>
      <vt:lpstr>International Policy and Diplomacy of Kazakhstan – lecture 4</vt:lpstr>
      <vt:lpstr>International Policy and Diplomacy of Kazakhstan – lecture 4</vt:lpstr>
      <vt:lpstr>International Policy and Diplomacy of Kazakhstan – lecture 4</vt:lpstr>
      <vt:lpstr>International Policy and Diplomacy of Kazakhstan – lecture 4</vt:lpstr>
      <vt:lpstr>International Policy and Diplomacy of Kazakhstan – lecture 4</vt:lpstr>
      <vt:lpstr>International Policy and Diplomacy of Kazakhstan – lecture 4</vt:lpstr>
      <vt:lpstr>International Policy and Diplomacy of Kazakhstan – lecture 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Policy and Diplomacy of Kazakhstan </dc:title>
  <dc:creator>Marem Buzurtanova</dc:creator>
  <cp:lastModifiedBy>Marem Buzurtanova</cp:lastModifiedBy>
  <cp:revision>21</cp:revision>
  <dcterms:created xsi:type="dcterms:W3CDTF">2021-09-22T01:25:05Z</dcterms:created>
  <dcterms:modified xsi:type="dcterms:W3CDTF">2021-09-22T02:58:01Z</dcterms:modified>
</cp:coreProperties>
</file>